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drawings/drawing5.xml" ContentType="application/vnd.openxmlformats-officedocument.drawingml.chartshapes+xml"/>
  <Override PartName="/ppt/notesSlides/notesSlide5.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drawings/drawing6.xml" ContentType="application/vnd.openxmlformats-officedocument.drawingml.chartshapes+xml"/>
  <Override PartName="/ppt/charts/chart8.xml" ContentType="application/vnd.openxmlformats-officedocument.drawingml.chart+xml"/>
  <Override PartName="/ppt/theme/themeOverride6.xml" ContentType="application/vnd.openxmlformats-officedocument.themeOverride+xml"/>
  <Override PartName="/ppt/drawings/drawing7.xml" ContentType="application/vnd.openxmlformats-officedocument.drawingml.chartshape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Lst>
  <p:notesMasterIdLst>
    <p:notesMasterId r:id="rId16"/>
  </p:notesMasterIdLst>
  <p:handoutMasterIdLst>
    <p:handoutMasterId r:id="rId17"/>
  </p:handoutMasterIdLst>
  <p:sldIdLst>
    <p:sldId id="256" r:id="rId3"/>
    <p:sldId id="318" r:id="rId4"/>
    <p:sldId id="319" r:id="rId5"/>
    <p:sldId id="320" r:id="rId6"/>
    <p:sldId id="321" r:id="rId7"/>
    <p:sldId id="322" r:id="rId8"/>
    <p:sldId id="323" r:id="rId9"/>
    <p:sldId id="324" r:id="rId10"/>
    <p:sldId id="325" r:id="rId11"/>
    <p:sldId id="326" r:id="rId12"/>
    <p:sldId id="334" r:id="rId13"/>
    <p:sldId id="330" r:id="rId14"/>
    <p:sldId id="333" r:id="rId15"/>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2128"/>
    <a:srgbClr val="CC210E"/>
    <a:srgbClr val="CD1E06"/>
    <a:srgbClr val="1A75B6"/>
    <a:srgbClr val="E02211"/>
    <a:srgbClr val="0072B5"/>
    <a:srgbClr val="0072B4"/>
    <a:srgbClr val="57B63D"/>
    <a:srgbClr val="002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3ED64B-76F7-420C-AB8D-AA4EB3D1F239}" v="33" dt="2023-04-28T12:56:07.8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97" d="100"/>
          <a:sy n="97" d="100"/>
        </p:scale>
        <p:origin x="96" y="101"/>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ečić Miroslav" userId="6a639326-f5b4-4c73-a68a-dd82635958be" providerId="ADAL" clId="{B03ED64B-76F7-420C-AB8D-AA4EB3D1F239}"/>
    <pc:docChg chg="undo redo custSel modSld">
      <pc:chgData name="Kelečić Miroslav" userId="6a639326-f5b4-4c73-a68a-dd82635958be" providerId="ADAL" clId="{B03ED64B-76F7-420C-AB8D-AA4EB3D1F239}" dt="2023-04-28T13:34:06.544" v="1351" actId="207"/>
      <pc:docMkLst>
        <pc:docMk/>
      </pc:docMkLst>
      <pc:sldChg chg="modSp">
        <pc:chgData name="Kelečić Miroslav" userId="6a639326-f5b4-4c73-a68a-dd82635958be" providerId="ADAL" clId="{B03ED64B-76F7-420C-AB8D-AA4EB3D1F239}" dt="2023-04-28T12:55:34.719" v="575"/>
        <pc:sldMkLst>
          <pc:docMk/>
          <pc:sldMk cId="2015298501" sldId="318"/>
        </pc:sldMkLst>
        <pc:graphicFrameChg chg="mod">
          <ac:chgData name="Kelečić Miroslav" userId="6a639326-f5b4-4c73-a68a-dd82635958be" providerId="ADAL" clId="{B03ED64B-76F7-420C-AB8D-AA4EB3D1F239}" dt="2023-04-28T12:55:34.719" v="575"/>
          <ac:graphicFrameMkLst>
            <pc:docMk/>
            <pc:sldMk cId="2015298501" sldId="318"/>
            <ac:graphicFrameMk id="12" creationId="{00000000-0008-0000-0100-000007000000}"/>
          </ac:graphicFrameMkLst>
        </pc:graphicFrameChg>
      </pc:sldChg>
      <pc:sldChg chg="modSp">
        <pc:chgData name="Kelečić Miroslav" userId="6a639326-f5b4-4c73-a68a-dd82635958be" providerId="ADAL" clId="{B03ED64B-76F7-420C-AB8D-AA4EB3D1F239}" dt="2023-04-28T12:55:56.518" v="578"/>
        <pc:sldMkLst>
          <pc:docMk/>
          <pc:sldMk cId="1125596861" sldId="319"/>
        </pc:sldMkLst>
        <pc:graphicFrameChg chg="mod">
          <ac:chgData name="Kelečić Miroslav" userId="6a639326-f5b4-4c73-a68a-dd82635958be" providerId="ADAL" clId="{B03ED64B-76F7-420C-AB8D-AA4EB3D1F239}" dt="2023-04-28T12:55:56.518" v="578"/>
          <ac:graphicFrameMkLst>
            <pc:docMk/>
            <pc:sldMk cId="1125596861" sldId="319"/>
            <ac:graphicFrameMk id="6" creationId="{00000000-0008-0000-0400-000006000000}"/>
          </ac:graphicFrameMkLst>
        </pc:graphicFrameChg>
      </pc:sldChg>
      <pc:sldChg chg="modSp">
        <pc:chgData name="Kelečić Miroslav" userId="6a639326-f5b4-4c73-a68a-dd82635958be" providerId="ADAL" clId="{B03ED64B-76F7-420C-AB8D-AA4EB3D1F239}" dt="2023-04-28T12:56:07.840" v="579"/>
        <pc:sldMkLst>
          <pc:docMk/>
          <pc:sldMk cId="2719327335" sldId="320"/>
        </pc:sldMkLst>
        <pc:graphicFrameChg chg="mod">
          <ac:chgData name="Kelečić Miroslav" userId="6a639326-f5b4-4c73-a68a-dd82635958be" providerId="ADAL" clId="{B03ED64B-76F7-420C-AB8D-AA4EB3D1F239}" dt="2023-04-28T12:56:07.840" v="579"/>
          <ac:graphicFrameMkLst>
            <pc:docMk/>
            <pc:sldMk cId="2719327335" sldId="320"/>
            <ac:graphicFrameMk id="7" creationId="{00000000-0008-0000-0500-00000E000000}"/>
          </ac:graphicFrameMkLst>
        </pc:graphicFrameChg>
      </pc:sldChg>
      <pc:sldChg chg="modSp mod">
        <pc:chgData name="Kelečić Miroslav" userId="6a639326-f5b4-4c73-a68a-dd82635958be" providerId="ADAL" clId="{B03ED64B-76F7-420C-AB8D-AA4EB3D1F239}" dt="2023-04-28T13:19:13.467" v="926" actId="207"/>
        <pc:sldMkLst>
          <pc:docMk/>
          <pc:sldMk cId="1022077137" sldId="321"/>
        </pc:sldMkLst>
        <pc:spChg chg="mod">
          <ac:chgData name="Kelečić Miroslav" userId="6a639326-f5b4-4c73-a68a-dd82635958be" providerId="ADAL" clId="{B03ED64B-76F7-420C-AB8D-AA4EB3D1F239}" dt="2023-04-28T13:19:13.467" v="926" actId="207"/>
          <ac:spMkLst>
            <pc:docMk/>
            <pc:sldMk cId="1022077137" sldId="321"/>
            <ac:spMk id="7" creationId="{00000000-0000-0000-0000-000000000000}"/>
          </ac:spMkLst>
        </pc:spChg>
      </pc:sldChg>
      <pc:sldChg chg="modSp mod">
        <pc:chgData name="Kelečić Miroslav" userId="6a639326-f5b4-4c73-a68a-dd82635958be" providerId="ADAL" clId="{B03ED64B-76F7-420C-AB8D-AA4EB3D1F239}" dt="2023-04-28T13:30:27.982" v="1224" actId="20577"/>
        <pc:sldMkLst>
          <pc:docMk/>
          <pc:sldMk cId="277795462" sldId="322"/>
        </pc:sldMkLst>
        <pc:spChg chg="mod">
          <ac:chgData name="Kelečić Miroslav" userId="6a639326-f5b4-4c73-a68a-dd82635958be" providerId="ADAL" clId="{B03ED64B-76F7-420C-AB8D-AA4EB3D1F239}" dt="2023-04-28T13:30:27.982" v="1224" actId="20577"/>
          <ac:spMkLst>
            <pc:docMk/>
            <pc:sldMk cId="277795462" sldId="322"/>
            <ac:spMk id="7" creationId="{00000000-0000-0000-0000-000000000000}"/>
          </ac:spMkLst>
        </pc:spChg>
      </pc:sldChg>
      <pc:sldChg chg="modSp mod">
        <pc:chgData name="Kelečić Miroslav" userId="6a639326-f5b4-4c73-a68a-dd82635958be" providerId="ADAL" clId="{B03ED64B-76F7-420C-AB8D-AA4EB3D1F239}" dt="2023-04-28T13:34:06.544" v="1351" actId="207"/>
        <pc:sldMkLst>
          <pc:docMk/>
          <pc:sldMk cId="1574753102" sldId="323"/>
        </pc:sldMkLst>
        <pc:spChg chg="mod">
          <ac:chgData name="Kelečić Miroslav" userId="6a639326-f5b4-4c73-a68a-dd82635958be" providerId="ADAL" clId="{B03ED64B-76F7-420C-AB8D-AA4EB3D1F239}" dt="2023-04-28T13:34:06.544" v="1351" actId="207"/>
          <ac:spMkLst>
            <pc:docMk/>
            <pc:sldMk cId="1574753102" sldId="323"/>
            <ac:spMk id="40" creationId="{00000000-0000-0000-0000-000000000000}"/>
          </ac:spMkLst>
        </pc:spChg>
      </pc:sldChg>
      <pc:sldChg chg="modSp mod">
        <pc:chgData name="Kelečić Miroslav" userId="6a639326-f5b4-4c73-a68a-dd82635958be" providerId="ADAL" clId="{B03ED64B-76F7-420C-AB8D-AA4EB3D1F239}" dt="2023-04-28T13:02:34.100" v="581" actId="13926"/>
        <pc:sldMkLst>
          <pc:docMk/>
          <pc:sldMk cId="1963667295" sldId="326"/>
        </pc:sldMkLst>
        <pc:spChg chg="mod">
          <ac:chgData name="Kelečić Miroslav" userId="6a639326-f5b4-4c73-a68a-dd82635958be" providerId="ADAL" clId="{B03ED64B-76F7-420C-AB8D-AA4EB3D1F239}" dt="2023-04-28T12:30:11.879" v="224" actId="207"/>
          <ac:spMkLst>
            <pc:docMk/>
            <pc:sldMk cId="1963667295" sldId="326"/>
            <ac:spMk id="15" creationId="{00000000-0000-0000-0000-000000000000}"/>
          </ac:spMkLst>
        </pc:spChg>
        <pc:spChg chg="mod">
          <ac:chgData name="Kelečić Miroslav" userId="6a639326-f5b4-4c73-a68a-dd82635958be" providerId="ADAL" clId="{B03ED64B-76F7-420C-AB8D-AA4EB3D1F239}" dt="2023-04-28T12:51:00.441" v="566" actId="1076"/>
          <ac:spMkLst>
            <pc:docMk/>
            <pc:sldMk cId="1963667295" sldId="326"/>
            <ac:spMk id="21" creationId="{D81C68F0-2613-4BE7-9463-BEFA61B6E7D8}"/>
          </ac:spMkLst>
        </pc:spChg>
        <pc:spChg chg="mod">
          <ac:chgData name="Kelečić Miroslav" userId="6a639326-f5b4-4c73-a68a-dd82635958be" providerId="ADAL" clId="{B03ED64B-76F7-420C-AB8D-AA4EB3D1F239}" dt="2023-04-28T12:06:36.133" v="20" actId="20577"/>
          <ac:spMkLst>
            <pc:docMk/>
            <pc:sldMk cId="1963667295" sldId="326"/>
            <ac:spMk id="29" creationId="{00000000-0000-0000-0000-000000000000}"/>
          </ac:spMkLst>
        </pc:spChg>
        <pc:graphicFrameChg chg="modGraphic">
          <ac:chgData name="Kelečić Miroslav" userId="6a639326-f5b4-4c73-a68a-dd82635958be" providerId="ADAL" clId="{B03ED64B-76F7-420C-AB8D-AA4EB3D1F239}" dt="2023-04-28T13:02:34.100" v="581" actId="13926"/>
          <ac:graphicFrameMkLst>
            <pc:docMk/>
            <pc:sldMk cId="1963667295" sldId="326"/>
            <ac:graphicFrameMk id="3" creationId="{00000000-0000-0000-0000-000000000000}"/>
          </ac:graphicFrameMkLst>
        </pc:graphicFrameChg>
        <pc:graphicFrameChg chg="modGraphic">
          <ac:chgData name="Kelečić Miroslav" userId="6a639326-f5b4-4c73-a68a-dd82635958be" providerId="ADAL" clId="{B03ED64B-76F7-420C-AB8D-AA4EB3D1F239}" dt="2023-04-28T12:54:12.870" v="567" actId="255"/>
          <ac:graphicFrameMkLst>
            <pc:docMk/>
            <pc:sldMk cId="1963667295" sldId="326"/>
            <ac:graphicFrameMk id="14" creationId="{00000000-0000-0000-0000-000000000000}"/>
          </ac:graphicFrameMkLst>
        </pc:graphicFrameChg>
      </pc:sldChg>
      <pc:sldChg chg="modSp mod">
        <pc:chgData name="Kelečić Miroslav" userId="6a639326-f5b4-4c73-a68a-dd82635958be" providerId="ADAL" clId="{B03ED64B-76F7-420C-AB8D-AA4EB3D1F239}" dt="2023-04-28T12:55:12.318" v="572" actId="20577"/>
        <pc:sldMkLst>
          <pc:docMk/>
          <pc:sldMk cId="2100352393" sldId="333"/>
        </pc:sldMkLst>
        <pc:spChg chg="mod">
          <ac:chgData name="Kelečić Miroslav" userId="6a639326-f5b4-4c73-a68a-dd82635958be" providerId="ADAL" clId="{B03ED64B-76F7-420C-AB8D-AA4EB3D1F239}" dt="2023-04-28T12:55:12.318" v="572" actId="20577"/>
          <ac:spMkLst>
            <pc:docMk/>
            <pc:sldMk cId="2100352393" sldId="333"/>
            <ac:spMk id="6" creationId="{00000000-0000-0000-0000-000000000000}"/>
          </ac:spMkLst>
        </pc:spChg>
      </pc:sldChg>
      <pc:sldChg chg="addSp delSp modSp mod">
        <pc:chgData name="Kelečić Miroslav" userId="6a639326-f5b4-4c73-a68a-dd82635958be" providerId="ADAL" clId="{B03ED64B-76F7-420C-AB8D-AA4EB3D1F239}" dt="2023-04-28T12:34:38.373" v="241" actId="20577"/>
        <pc:sldMkLst>
          <pc:docMk/>
          <pc:sldMk cId="634095418" sldId="334"/>
        </pc:sldMkLst>
        <pc:spChg chg="mod">
          <ac:chgData name="Kelečić Miroslav" userId="6a639326-f5b4-4c73-a68a-dd82635958be" providerId="ADAL" clId="{B03ED64B-76F7-420C-AB8D-AA4EB3D1F239}" dt="2023-04-28T12:13:15.062" v="53" actId="20577"/>
          <ac:spMkLst>
            <pc:docMk/>
            <pc:sldMk cId="634095418" sldId="334"/>
            <ac:spMk id="13" creationId="{00000000-0000-0000-0000-000000000000}"/>
          </ac:spMkLst>
        </pc:spChg>
        <pc:spChg chg="mod">
          <ac:chgData name="Kelečić Miroslav" userId="6a639326-f5b4-4c73-a68a-dd82635958be" providerId="ADAL" clId="{B03ED64B-76F7-420C-AB8D-AA4EB3D1F239}" dt="2023-04-28T12:26:24.378" v="223" actId="20577"/>
          <ac:spMkLst>
            <pc:docMk/>
            <pc:sldMk cId="634095418" sldId="334"/>
            <ac:spMk id="26" creationId="{00000000-0000-0000-0000-000000000000}"/>
          </ac:spMkLst>
        </pc:spChg>
        <pc:spChg chg="mod">
          <ac:chgData name="Kelečić Miroslav" userId="6a639326-f5b4-4c73-a68a-dd82635958be" providerId="ADAL" clId="{B03ED64B-76F7-420C-AB8D-AA4EB3D1F239}" dt="2023-04-28T12:34:35.168" v="239" actId="20577"/>
          <ac:spMkLst>
            <pc:docMk/>
            <pc:sldMk cId="634095418" sldId="334"/>
            <ac:spMk id="31" creationId="{00000000-0000-0000-0000-000000000000}"/>
          </ac:spMkLst>
        </pc:spChg>
        <pc:graphicFrameChg chg="del">
          <ac:chgData name="Kelečić Miroslav" userId="6a639326-f5b4-4c73-a68a-dd82635958be" providerId="ADAL" clId="{B03ED64B-76F7-420C-AB8D-AA4EB3D1F239}" dt="2023-04-28T12:12:49.158" v="46" actId="478"/>
          <ac:graphicFrameMkLst>
            <pc:docMk/>
            <pc:sldMk cId="634095418" sldId="334"/>
            <ac:graphicFrameMk id="3" creationId="{51433E04-6428-4202-BDAD-6B2753139C33}"/>
          </ac:graphicFrameMkLst>
        </pc:graphicFrameChg>
        <pc:graphicFrameChg chg="add mod">
          <ac:chgData name="Kelečić Miroslav" userId="6a639326-f5b4-4c73-a68a-dd82635958be" providerId="ADAL" clId="{B03ED64B-76F7-420C-AB8D-AA4EB3D1F239}" dt="2023-04-28T12:12:51.248" v="47"/>
          <ac:graphicFrameMkLst>
            <pc:docMk/>
            <pc:sldMk cId="634095418" sldId="334"/>
            <ac:graphicFrameMk id="4" creationId="{1444EC2F-65BB-F8E8-B199-6A78D08AD81A}"/>
          </ac:graphicFrameMkLst>
        </pc:graphicFrameChg>
        <pc:graphicFrameChg chg="mod modGraphic">
          <ac:chgData name="Kelečić Miroslav" userId="6a639326-f5b4-4c73-a68a-dd82635958be" providerId="ADAL" clId="{B03ED64B-76F7-420C-AB8D-AA4EB3D1F239}" dt="2023-04-28T12:34:38.373" v="241" actId="20577"/>
          <ac:graphicFrameMkLst>
            <pc:docMk/>
            <pc:sldMk cId="634095418" sldId="334"/>
            <ac:graphicFrameMk id="9" creationId="{00000000-0000-0000-0000-000000000000}"/>
          </ac:graphicFrameMkLst>
        </pc:graphicFrameChg>
        <pc:graphicFrameChg chg="mod modGraphic">
          <ac:chgData name="Kelečić Miroslav" userId="6a639326-f5b4-4c73-a68a-dd82635958be" providerId="ADAL" clId="{B03ED64B-76F7-420C-AB8D-AA4EB3D1F239}" dt="2023-04-28T12:19:00.090" v="117" actId="20577"/>
          <ac:graphicFrameMkLst>
            <pc:docMk/>
            <pc:sldMk cId="634095418" sldId="334"/>
            <ac:graphicFrameMk id="18" creationId="{00000000-0000-0000-0000-000000000000}"/>
          </ac:graphicFrameMkLst>
        </pc:graphicFrameChg>
        <pc:graphicFrameChg chg="mod modGraphic">
          <ac:chgData name="Kelečić Miroslav" userId="6a639326-f5b4-4c73-a68a-dd82635958be" providerId="ADAL" clId="{B03ED64B-76F7-420C-AB8D-AA4EB3D1F239}" dt="2023-04-28T12:19:16.834" v="123" actId="20577"/>
          <ac:graphicFrameMkLst>
            <pc:docMk/>
            <pc:sldMk cId="634095418" sldId="334"/>
            <ac:graphicFrameMk id="25"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orion\Odnosi%20s%20investitorima\Objave%20rezultata\2023\1H%202023\Podloge%20za%201H%202023.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orion\Odnosi%20s%20investitorima\Objave%20rezultata\2023\1H%202023\Podloge%20za%201H%202023.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orion\Odnosi%20s%20investitorima\Objave%20rezultata\2023\1H%202023\Podloge%20za%201H%202023.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orion\Odnosi%20s%20investitorima\Objave%20rezultata\2023\1H%202023\Podloge%20za%201H%20202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oleObject" Target="file:///\\orion\Odnosi%20s%20investitorima\Objave%20rezultata\2023\1H%202023\Podloge%20za%201H%202023.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5.xml"/><Relationship Id="rId4" Type="http://schemas.openxmlformats.org/officeDocument/2006/relationships/oleObject" Target="file:///\\orion\Odnosi%20s%20investitorima\Objave%20rezultata\2023\1H%202023\Podloge%20za%201H%202023.xlsx" TargetMode="Externa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orion\Odnosi%20s%20investitorima\Objave%20rezultata\2023\1H%202023\Podloge%20za%201H%202023.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orion\Odnosi%20s%20investitorima\Objave%20rezultata\2023\1H%202023\Podloge%20za%201H%202023.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53581461833083E-2"/>
          <c:y val="0.15847743055555555"/>
          <c:w val="0.90817058823529406"/>
          <c:h val="0.74786597222222218"/>
        </c:manualLayout>
      </c:layout>
      <c:barChart>
        <c:barDir val="col"/>
        <c:grouping val="clustered"/>
        <c:varyColors val="0"/>
        <c:ser>
          <c:idx val="0"/>
          <c:order val="0"/>
          <c:tx>
            <c:strRef>
              <c:f>'Prodaja po segmentima 1H 2023.'!$B$22</c:f>
              <c:strCache>
                <c:ptCount val="1"/>
                <c:pt idx="0">
                  <c:v>1H 2022</c:v>
                </c:pt>
              </c:strCache>
            </c:strRef>
          </c:tx>
          <c:spPr>
            <a:solidFill>
              <a:schemeClr val="tx1">
                <a:lumMod val="75000"/>
                <a:lumOff val="25000"/>
              </a:schemeClr>
            </a:solidFill>
            <a:ln w="19050">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'Prodaja po segmentima 1H 2023.'!$A$23:$A$25</c:f>
              <c:strCache>
                <c:ptCount val="3"/>
                <c:pt idx="0">
                  <c:v>Group</c:v>
                </c:pt>
                <c:pt idx="1">
                  <c:v>Food</c:v>
                </c:pt>
                <c:pt idx="2">
                  <c:v>Pharma</c:v>
                </c:pt>
              </c:strCache>
            </c:strRef>
          </c:cat>
          <c:val>
            <c:numRef>
              <c:f>'Prodaja po segmentima 1H 2023.'!$B$23:$B$25</c:f>
              <c:numCache>
                <c:formatCode>#,##0.0;\ \(#,##0.0\)</c:formatCode>
                <c:ptCount val="3"/>
                <c:pt idx="0">
                  <c:v>320.68949966288409</c:v>
                </c:pt>
                <c:pt idx="1">
                  <c:v>253.95943521999999</c:v>
                </c:pt>
                <c:pt idx="2">
                  <c:v>66.678242074457486</c:v>
                </c:pt>
              </c:numCache>
            </c:numRef>
          </c:val>
          <c:extLst>
            <c:ext xmlns:c16="http://schemas.microsoft.com/office/drawing/2014/chart" uri="{C3380CC4-5D6E-409C-BE32-E72D297353CC}">
              <c16:uniqueId val="{00000000-B424-47A9-B6C7-54C654EC6717}"/>
            </c:ext>
          </c:extLst>
        </c:ser>
        <c:ser>
          <c:idx val="6"/>
          <c:order val="1"/>
          <c:tx>
            <c:strRef>
              <c:f>'Prodaja po segmentima 1H 2023.'!$C$22</c:f>
              <c:strCache>
                <c:ptCount val="1"/>
                <c:pt idx="0">
                  <c:v>1H 2023</c:v>
                </c:pt>
              </c:strCache>
            </c:strRef>
          </c:tx>
          <c:spPr>
            <a:solidFill>
              <a:srgbClr val="C00000"/>
            </a:solidFill>
            <a:ln w="19050">
              <a:noFill/>
            </a:ln>
            <a:effectLst/>
          </c:spPr>
          <c:invertIfNegative val="0"/>
          <c:dLbls>
            <c:dLbl>
              <c:idx val="0"/>
              <c:layout>
                <c:manualLayout>
                  <c:x val="0"/>
                  <c:y val="8.8194444444444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24-47A9-B6C7-54C654EC6717}"/>
                </c:ext>
              </c:extLst>
            </c:dLbl>
            <c:dLbl>
              <c:idx val="1"/>
              <c:layout>
                <c:manualLayout>
                  <c:x val="-7.6088445638519489E-17"/>
                  <c:y val="-4.042198674546347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24-47A9-B6C7-54C654EC6717}"/>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'Prodaja po segmentima 1H 2023.'!$A$23:$A$25</c:f>
              <c:strCache>
                <c:ptCount val="3"/>
                <c:pt idx="0">
                  <c:v>Group</c:v>
                </c:pt>
                <c:pt idx="1">
                  <c:v>Food</c:v>
                </c:pt>
                <c:pt idx="2">
                  <c:v>Pharma</c:v>
                </c:pt>
              </c:strCache>
            </c:strRef>
          </c:cat>
          <c:val>
            <c:numRef>
              <c:f>'Prodaja po segmentima 1H 2023.'!$C$23:$C$25</c:f>
              <c:numCache>
                <c:formatCode>#,##0.0;\ \(#,##0.0\)</c:formatCode>
                <c:ptCount val="3"/>
                <c:pt idx="0">
                  <c:v>346.24645520000001</c:v>
                </c:pt>
                <c:pt idx="1">
                  <c:v>265.19706622000001</c:v>
                </c:pt>
                <c:pt idx="2">
                  <c:v>81.049388980000003</c:v>
                </c:pt>
              </c:numCache>
            </c:numRef>
          </c:val>
          <c:extLst>
            <c:ext xmlns:c16="http://schemas.microsoft.com/office/drawing/2014/chart" uri="{C3380CC4-5D6E-409C-BE32-E72D297353CC}">
              <c16:uniqueId val="{00000003-B424-47A9-B6C7-54C654EC6717}"/>
            </c:ext>
          </c:extLst>
        </c:ser>
        <c:dLbls>
          <c:showLegendKey val="0"/>
          <c:showVal val="0"/>
          <c:showCatName val="0"/>
          <c:showSerName val="0"/>
          <c:showPercent val="0"/>
          <c:showBubbleSize val="0"/>
        </c:dLbls>
        <c:gapWidth val="50"/>
        <c:overlap val="-25"/>
        <c:axId val="533953376"/>
        <c:axId val="533957296"/>
      </c:barChart>
      <c:catAx>
        <c:axId val="5339533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crossAx val="533957296"/>
        <c:crosses val="autoZero"/>
        <c:auto val="1"/>
        <c:lblAlgn val="ctr"/>
        <c:lblOffset val="100"/>
        <c:noMultiLvlLbl val="0"/>
      </c:catAx>
      <c:valAx>
        <c:axId val="533957296"/>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crossAx val="533953376"/>
        <c:crosses val="autoZero"/>
        <c:crossBetween val="between"/>
        <c:majorUnit val="50"/>
      </c:valAx>
      <c:spPr>
        <a:noFill/>
        <a:ln>
          <a:noFill/>
        </a:ln>
        <a:effectLst/>
      </c:spPr>
    </c:plotArea>
    <c:legend>
      <c:legendPos val="t"/>
      <c:layout>
        <c:manualLayout>
          <c:xMode val="edge"/>
          <c:yMode val="edge"/>
          <c:x val="0.86520112696468809"/>
          <c:y val="3.7798611111111123E-3"/>
          <c:w val="0.1322986928104575"/>
          <c:h val="0.1228460317460317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legend>
    <c:plotVisOnly val="1"/>
    <c:dispBlanksAs val="gap"/>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sr-Latn-R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78835907743189E-2"/>
          <c:y val="0.11825321315052062"/>
          <c:w val="0.95181005729052715"/>
          <c:h val="0.65300753968253966"/>
        </c:manualLayout>
      </c:layout>
      <c:barChart>
        <c:barDir val="col"/>
        <c:grouping val="clustered"/>
        <c:varyColors val="0"/>
        <c:ser>
          <c:idx val="1"/>
          <c:order val="0"/>
          <c:tx>
            <c:strRef>
              <c:f>'Prodaja po kategoriji 1H 2023.'!$Q$34</c:f>
              <c:strCache>
                <c:ptCount val="1"/>
                <c:pt idx="0">
                  <c:v>1H 2022</c:v>
                </c:pt>
              </c:strCache>
            </c:strRef>
          </c:tx>
          <c:spPr>
            <a:solidFill>
              <a:sysClr val="windowText" lastClr="000000">
                <a:lumMod val="75000"/>
                <a:lumOff val="25000"/>
              </a:sysClr>
            </a:solidFill>
            <a:ln w="19050">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'Prodaja po kategoriji 1H 2023.'!$P$35:$P$45</c:f>
              <c:strCache>
                <c:ptCount val="11"/>
                <c:pt idx="0">
                  <c:v>BU Culinary</c:v>
                </c:pt>
                <c:pt idx="1">
                  <c:v>BU Soups</c:v>
                </c:pt>
                <c:pt idx="2">
                  <c:v>BU Cereals, Snacks and Beverages</c:v>
                </c:pt>
                <c:pt idx="3">
                  <c:v>BU Creamy spreads and Desserts</c:v>
                </c:pt>
                <c:pt idx="4">
                  <c:v>BU Bakery</c:v>
                </c:pt>
                <c:pt idx="5">
                  <c:v>BU Basic food</c:v>
                </c:pt>
                <c:pt idx="6">
                  <c:v>BU Meat products</c:v>
                </c:pt>
                <c:pt idx="7">
                  <c:v>BU Fish</c:v>
                </c:pt>
                <c:pt idx="8">
                  <c:v>Prescription drugs</c:v>
                </c:pt>
                <c:pt idx="9">
                  <c:v>Non-prescription </c:v>
                </c:pt>
                <c:pt idx="10">
                  <c:v>Other sales</c:v>
                </c:pt>
              </c:strCache>
            </c:strRef>
          </c:cat>
          <c:val>
            <c:numRef>
              <c:f>'Prodaja po kategoriji 1H 2023.'!$Q$35:$Q$45</c:f>
              <c:numCache>
                <c:formatCode>#,##0;\ \(#,##0\)</c:formatCode>
                <c:ptCount val="11"/>
                <c:pt idx="0">
                  <c:v>50.690968810000001</c:v>
                </c:pt>
                <c:pt idx="1">
                  <c:v>21.242509429999998</c:v>
                </c:pt>
                <c:pt idx="2">
                  <c:v>19.71559607</c:v>
                </c:pt>
                <c:pt idx="3">
                  <c:v>21.020606109999999</c:v>
                </c:pt>
                <c:pt idx="4">
                  <c:v>33.691730139999997</c:v>
                </c:pt>
                <c:pt idx="5">
                  <c:v>54.533577709999996</c:v>
                </c:pt>
                <c:pt idx="6">
                  <c:v>20.81751307</c:v>
                </c:pt>
                <c:pt idx="7">
                  <c:v>14.506799619999999</c:v>
                </c:pt>
                <c:pt idx="8">
                  <c:v>44.035864959999998</c:v>
                </c:pt>
                <c:pt idx="9">
                  <c:v>8.3827656200000007</c:v>
                </c:pt>
                <c:pt idx="10">
                  <c:v>31.996605499999998</c:v>
                </c:pt>
              </c:numCache>
            </c:numRef>
          </c:val>
          <c:extLst>
            <c:ext xmlns:c16="http://schemas.microsoft.com/office/drawing/2014/chart" uri="{C3380CC4-5D6E-409C-BE32-E72D297353CC}">
              <c16:uniqueId val="{00000000-0508-448B-B1B2-A81BF244F163}"/>
            </c:ext>
          </c:extLst>
        </c:ser>
        <c:ser>
          <c:idx val="0"/>
          <c:order val="1"/>
          <c:tx>
            <c:strRef>
              <c:f>'Prodaja po kategoriji 1H 2023.'!$R$34</c:f>
              <c:strCache>
                <c:ptCount val="1"/>
                <c:pt idx="0">
                  <c:v>1H 2023</c:v>
                </c:pt>
              </c:strCache>
            </c:strRef>
          </c:tx>
          <c:spPr>
            <a:solidFill>
              <a:srgbClr val="C00000"/>
            </a:solidFill>
            <a:ln w="19050">
              <a:noFill/>
            </a:ln>
            <a:effectLst/>
          </c:spPr>
          <c:invertIfNegative val="0"/>
          <c:dLbls>
            <c:dLbl>
              <c:idx val="5"/>
              <c:layout>
                <c:manualLayout>
                  <c:x val="0"/>
                  <c:y val="1.02161068588688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08-448B-B1B2-A81BF244F163}"/>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'Prodaja po kategoriji 1H 2023.'!$P$35:$P$45</c:f>
              <c:strCache>
                <c:ptCount val="11"/>
                <c:pt idx="0">
                  <c:v>BU Culinary</c:v>
                </c:pt>
                <c:pt idx="1">
                  <c:v>BU Soups</c:v>
                </c:pt>
                <c:pt idx="2">
                  <c:v>BU Cereals, Snacks and Beverages</c:v>
                </c:pt>
                <c:pt idx="3">
                  <c:v>BU Creamy spreads and Desserts</c:v>
                </c:pt>
                <c:pt idx="4">
                  <c:v>BU Bakery</c:v>
                </c:pt>
                <c:pt idx="5">
                  <c:v>BU Basic food</c:v>
                </c:pt>
                <c:pt idx="6">
                  <c:v>BU Meat products</c:v>
                </c:pt>
                <c:pt idx="7">
                  <c:v>BU Fish</c:v>
                </c:pt>
                <c:pt idx="8">
                  <c:v>Prescription drugs</c:v>
                </c:pt>
                <c:pt idx="9">
                  <c:v>Non-prescription </c:v>
                </c:pt>
                <c:pt idx="10">
                  <c:v>Other sales</c:v>
                </c:pt>
              </c:strCache>
            </c:strRef>
          </c:cat>
          <c:val>
            <c:numRef>
              <c:f>'Prodaja po kategoriji 1H 2023.'!$R$35:$R$45</c:f>
              <c:numCache>
                <c:formatCode>#,##0;\ \(#,##0\)</c:formatCode>
                <c:ptCount val="11"/>
                <c:pt idx="0">
                  <c:v>51.078380790000004</c:v>
                </c:pt>
                <c:pt idx="1">
                  <c:v>24.167296050000001</c:v>
                </c:pt>
                <c:pt idx="2">
                  <c:v>21.947847730000003</c:v>
                </c:pt>
                <c:pt idx="3">
                  <c:v>21.660250499999997</c:v>
                </c:pt>
                <c:pt idx="4">
                  <c:v>35.422425779999998</c:v>
                </c:pt>
                <c:pt idx="5">
                  <c:v>59.250391810000004</c:v>
                </c:pt>
                <c:pt idx="6">
                  <c:v>19.879232390000002</c:v>
                </c:pt>
                <c:pt idx="7">
                  <c:v>13.461208510000001</c:v>
                </c:pt>
                <c:pt idx="8">
                  <c:v>55.908302170000006</c:v>
                </c:pt>
                <c:pt idx="9">
                  <c:v>10.48988941</c:v>
                </c:pt>
                <c:pt idx="10">
                  <c:v>32.981230050000001</c:v>
                </c:pt>
              </c:numCache>
            </c:numRef>
          </c:val>
          <c:extLst>
            <c:ext xmlns:c16="http://schemas.microsoft.com/office/drawing/2014/chart" uri="{C3380CC4-5D6E-409C-BE32-E72D297353CC}">
              <c16:uniqueId val="{00000001-0508-448B-B1B2-A81BF244F163}"/>
            </c:ext>
          </c:extLst>
        </c:ser>
        <c:dLbls>
          <c:dLblPos val="outEnd"/>
          <c:showLegendKey val="0"/>
          <c:showVal val="1"/>
          <c:showCatName val="0"/>
          <c:showSerName val="0"/>
          <c:showPercent val="0"/>
          <c:showBubbleSize val="0"/>
        </c:dLbls>
        <c:gapWidth val="50"/>
        <c:axId val="533954552"/>
        <c:axId val="381089816"/>
      </c:barChart>
      <c:catAx>
        <c:axId val="5339545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sr-Latn-RS"/>
          </a:p>
        </c:txPr>
        <c:crossAx val="381089816"/>
        <c:crosses val="autoZero"/>
        <c:auto val="1"/>
        <c:lblAlgn val="ctr"/>
        <c:lblOffset val="100"/>
        <c:noMultiLvlLbl val="0"/>
      </c:catAx>
      <c:valAx>
        <c:axId val="381089816"/>
        <c:scaling>
          <c:orientation val="minMax"/>
          <c:max val="75"/>
          <c:min val="0"/>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sr-Latn-RS"/>
          </a:p>
        </c:txPr>
        <c:crossAx val="533954552"/>
        <c:crosses val="autoZero"/>
        <c:crossBetween val="between"/>
        <c:majorUnit val="10"/>
      </c:valAx>
      <c:spPr>
        <a:noFill/>
        <a:ln w="25400">
          <a:noFill/>
        </a:ln>
        <a:effectLst/>
      </c:spPr>
    </c:plotArea>
    <c:legend>
      <c:legendPos val="t"/>
      <c:layout>
        <c:manualLayout>
          <c:xMode val="edge"/>
          <c:yMode val="edge"/>
          <c:x val="0.9275502707510469"/>
          <c:y val="0"/>
          <c:w val="7.167172550737097E-2"/>
          <c:h val="0.117889999999999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sr-Latn-RS"/>
        </a:p>
      </c:txPr>
    </c:legend>
    <c:plotVisOnly val="1"/>
    <c:dispBlanksAs val="gap"/>
    <c:showDLblsOverMax val="0"/>
  </c:chart>
  <c:spPr>
    <a:solidFill>
      <a:sysClr val="window" lastClr="FFFFFF"/>
    </a:solidFill>
    <a:ln w="9525" cap="flat" cmpd="sng" algn="ctr">
      <a:noFill/>
      <a:round/>
    </a:ln>
    <a:effectLst/>
  </c:spPr>
  <c:txPr>
    <a:bodyPr/>
    <a:lstStyle/>
    <a:p>
      <a:pPr>
        <a:defRPr sz="1100">
          <a:solidFill>
            <a:schemeClr val="tx1"/>
          </a:solidFill>
          <a:latin typeface="Arial" panose="020B0604020202020204" pitchFamily="34" charset="0"/>
          <a:cs typeface="Arial" panose="020B0604020202020204" pitchFamily="34" charset="0"/>
        </a:defRPr>
      </a:pPr>
      <a:endParaRPr lang="sr-Latn-R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878183859881509E-2"/>
          <c:y val="0.16752660600889438"/>
          <c:w val="0.95381006944444446"/>
          <c:h val="0.72033402777777777"/>
        </c:manualLayout>
      </c:layout>
      <c:barChart>
        <c:barDir val="col"/>
        <c:grouping val="clustered"/>
        <c:varyColors val="0"/>
        <c:ser>
          <c:idx val="1"/>
          <c:order val="0"/>
          <c:tx>
            <c:strRef>
              <c:f>'Prodaja po regijama 1H 2023.'!$K$35</c:f>
              <c:strCache>
                <c:ptCount val="1"/>
                <c:pt idx="0">
                  <c:v>1H 2022</c:v>
                </c:pt>
              </c:strCache>
            </c:strRef>
          </c:tx>
          <c:spPr>
            <a:solidFill>
              <a:schemeClr val="tx1">
                <a:lumMod val="75000"/>
                <a:lumOff val="25000"/>
              </a:schemeClr>
            </a:solidFill>
            <a:ln w="19050">
              <a:noFill/>
            </a:ln>
            <a:effectLst/>
          </c:spPr>
          <c:invertIfNegative val="0"/>
          <c:dLbls>
            <c:dLbl>
              <c:idx val="0"/>
              <c:layout>
                <c:manualLayout>
                  <c:x val="-1.8730593592684898E-17"/>
                  <c:y val="1.411111111111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BB-4E1E-B0BA-D14876FB1673}"/>
                </c:ext>
              </c:extLst>
            </c:dLbl>
            <c:dLbl>
              <c:idx val="1"/>
              <c:layout>
                <c:manualLayout>
                  <c:x val="0"/>
                  <c:y val="1.4111111111111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BB-4E1E-B0BA-D14876FB1673}"/>
                </c:ext>
              </c:extLst>
            </c:dLbl>
            <c:dLbl>
              <c:idx val="2"/>
              <c:layout>
                <c:manualLayout>
                  <c:x val="0"/>
                  <c:y val="9.4074074074073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BB-4E1E-B0BA-D14876FB167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'Prodaja po regijama 1H 2023.'!$I$36:$I$40</c:f>
              <c:strCache>
                <c:ptCount val="5"/>
                <c:pt idx="0">
                  <c:v>Markets of Croatia and Slovenia</c:v>
                </c:pt>
                <c:pt idx="1">
                  <c:v>Southeastern Europe </c:v>
                </c:pt>
                <c:pt idx="2">
                  <c:v>Western Europe and Overseas</c:v>
                </c:pt>
                <c:pt idx="3">
                  <c:v>Central Europe</c:v>
                </c:pt>
                <c:pt idx="4">
                  <c:v>Eastern Europe</c:v>
                </c:pt>
              </c:strCache>
            </c:strRef>
          </c:cat>
          <c:val>
            <c:numRef>
              <c:f>'Prodaja po regijama 1H 2023.'!$K$36:$K$40</c:f>
              <c:numCache>
                <c:formatCode>#,##0.0;\ \(#,##0.0\)</c:formatCode>
                <c:ptCount val="5"/>
                <c:pt idx="0">
                  <c:v>158.07667008999999</c:v>
                </c:pt>
                <c:pt idx="1">
                  <c:v>69.898265719999998</c:v>
                </c:pt>
                <c:pt idx="2">
                  <c:v>36.984096230000006</c:v>
                </c:pt>
                <c:pt idx="3">
                  <c:v>40.941907290000003</c:v>
                </c:pt>
                <c:pt idx="4">
                  <c:v>14.733597700000001</c:v>
                </c:pt>
              </c:numCache>
            </c:numRef>
          </c:val>
          <c:extLst>
            <c:ext xmlns:c16="http://schemas.microsoft.com/office/drawing/2014/chart" uri="{C3380CC4-5D6E-409C-BE32-E72D297353CC}">
              <c16:uniqueId val="{00000003-66BB-4E1E-B0BA-D14876FB1673}"/>
            </c:ext>
          </c:extLst>
        </c:ser>
        <c:ser>
          <c:idx val="0"/>
          <c:order val="1"/>
          <c:tx>
            <c:strRef>
              <c:f>'Prodaja po regijama 1H 2023.'!$J$35</c:f>
              <c:strCache>
                <c:ptCount val="1"/>
                <c:pt idx="0">
                  <c:v>1H 2023</c:v>
                </c:pt>
              </c:strCache>
            </c:strRef>
          </c:tx>
          <c:spPr>
            <a:solidFill>
              <a:srgbClr val="C00000"/>
            </a:solidFill>
            <a:ln w="1905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'Prodaja po regijama 1H 2023.'!$I$36:$I$40</c:f>
              <c:strCache>
                <c:ptCount val="5"/>
                <c:pt idx="0">
                  <c:v>Markets of Croatia and Slovenia</c:v>
                </c:pt>
                <c:pt idx="1">
                  <c:v>Southeastern Europe </c:v>
                </c:pt>
                <c:pt idx="2">
                  <c:v>Western Europe and Overseas</c:v>
                </c:pt>
                <c:pt idx="3">
                  <c:v>Central Europe</c:v>
                </c:pt>
                <c:pt idx="4">
                  <c:v>Eastern Europe</c:v>
                </c:pt>
              </c:strCache>
            </c:strRef>
          </c:cat>
          <c:val>
            <c:numRef>
              <c:f>'Prodaja po regijama 1H 2023.'!$J$36:$J$40</c:f>
              <c:numCache>
                <c:formatCode>#,##0.0;\ \(#,##0.0\)</c:formatCode>
                <c:ptCount val="5"/>
                <c:pt idx="0">
                  <c:v>168.67456197000001</c:v>
                </c:pt>
                <c:pt idx="1">
                  <c:v>75.491209279999993</c:v>
                </c:pt>
                <c:pt idx="2">
                  <c:v>38.250498820000004</c:v>
                </c:pt>
                <c:pt idx="3">
                  <c:v>39.655162740000002</c:v>
                </c:pt>
                <c:pt idx="4">
                  <c:v>24.175022379999998</c:v>
                </c:pt>
              </c:numCache>
            </c:numRef>
          </c:val>
          <c:extLst>
            <c:ext xmlns:c16="http://schemas.microsoft.com/office/drawing/2014/chart" uri="{C3380CC4-5D6E-409C-BE32-E72D297353CC}">
              <c16:uniqueId val="{00000004-66BB-4E1E-B0BA-D14876FB1673}"/>
            </c:ext>
          </c:extLst>
        </c:ser>
        <c:dLbls>
          <c:showLegendKey val="0"/>
          <c:showVal val="0"/>
          <c:showCatName val="0"/>
          <c:showSerName val="0"/>
          <c:showPercent val="0"/>
          <c:showBubbleSize val="0"/>
        </c:dLbls>
        <c:gapWidth val="50"/>
        <c:overlap val="-25"/>
        <c:axId val="381090208"/>
        <c:axId val="381088640"/>
      </c:barChart>
      <c:catAx>
        <c:axId val="3810902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crossAx val="381088640"/>
        <c:crosses val="autoZero"/>
        <c:auto val="1"/>
        <c:lblAlgn val="ctr"/>
        <c:lblOffset val="100"/>
        <c:noMultiLvlLbl val="0"/>
      </c:catAx>
      <c:valAx>
        <c:axId val="381088640"/>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crossAx val="381090208"/>
        <c:crosses val="autoZero"/>
        <c:crossBetween val="between"/>
        <c:majorUnit val="25"/>
      </c:valAx>
      <c:spPr>
        <a:noFill/>
        <a:ln>
          <a:noFill/>
        </a:ln>
        <a:effectLst/>
      </c:spPr>
    </c:plotArea>
    <c:legend>
      <c:legendPos val="t"/>
      <c:layout>
        <c:manualLayout>
          <c:xMode val="edge"/>
          <c:yMode val="edge"/>
          <c:x val="0.89843358493347092"/>
          <c:y val="0"/>
          <c:w val="0.10078845486111113"/>
          <c:h val="0.1311190972222222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sr-Latn-RS"/>
        </a:p>
      </c:txPr>
    </c:legend>
    <c:plotVisOnly val="1"/>
    <c:dispBlanksAs val="gap"/>
    <c:showDLblsOverMax val="0"/>
  </c:chart>
  <c:spPr>
    <a:solidFill>
      <a:sysClr val="window" lastClr="FFFFFF"/>
    </a:solidFill>
    <a:ln w="9525" cap="flat" cmpd="sng" algn="ctr">
      <a:noFill/>
      <a:round/>
    </a:ln>
    <a:effectLst/>
  </c:spPr>
  <c:txPr>
    <a:bodyPr/>
    <a:lstStyle/>
    <a:p>
      <a:pPr>
        <a:defRPr/>
      </a:pPr>
      <a:endParaRPr lang="sr-Latn-R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hr-HR" b="1"/>
              <a:t>Normalized expenses as % of sales revenues</a:t>
            </a:r>
          </a:p>
        </c:rich>
      </c:tx>
      <c:layout>
        <c:manualLayout>
          <c:xMode val="edge"/>
          <c:yMode val="edge"/>
          <c:x val="0.21959988402435493"/>
          <c:y val="9.0436328164548319E-3"/>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sr-Latn-RS"/>
        </a:p>
      </c:txPr>
    </c:title>
    <c:autoTitleDeleted val="0"/>
    <c:plotArea>
      <c:layout>
        <c:manualLayout>
          <c:layoutTarget val="inner"/>
          <c:xMode val="edge"/>
          <c:yMode val="edge"/>
          <c:x val="9.2680709876543227E-2"/>
          <c:y val="0.17103196347031963"/>
          <c:w val="0.89317268518518522"/>
          <c:h val="0.73023858447488588"/>
        </c:manualLayout>
      </c:layout>
      <c:lineChart>
        <c:grouping val="standard"/>
        <c:varyColors val="0"/>
        <c:ser>
          <c:idx val="0"/>
          <c:order val="0"/>
          <c:tx>
            <c:strRef>
              <c:f>'P&amp;L'!$C$51</c:f>
              <c:strCache>
                <c:ptCount val="1"/>
                <c:pt idx="0">
                  <c:v>S&amp;D</c:v>
                </c:pt>
              </c:strCache>
            </c:strRef>
          </c:tx>
          <c:spPr>
            <a:ln w="28575" cap="rnd">
              <a:solidFill>
                <a:srgbClr val="FF0000"/>
              </a:solidFill>
              <a:round/>
            </a:ln>
            <a:effectLst/>
          </c:spPr>
          <c:marker>
            <c:symbol val="none"/>
          </c:marker>
          <c:dLbls>
            <c:dLbl>
              <c:idx val="0"/>
              <c:layout>
                <c:manualLayout>
                  <c:x val="-0.10191358024691358"/>
                  <c:y val="-2.4162861491628614E-2"/>
                </c:manualLayout>
              </c:layout>
              <c:tx>
                <c:rich>
                  <a:bodyPr/>
                  <a:lstStyle/>
                  <a:p>
                    <a:r>
                      <a:rPr lang="en-US" dirty="0"/>
                      <a:t>13.3%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80-4E96-9BBE-4DDAEF949E53}"/>
                </c:ext>
              </c:extLst>
            </c:dLbl>
            <c:dLbl>
              <c:idx val="1"/>
              <c:layout>
                <c:manualLayout>
                  <c:x val="-1.437226195394257E-16"/>
                  <c:y val="-9.6651445966514458E-3"/>
                </c:manualLayout>
              </c:layout>
              <c:tx>
                <c:rich>
                  <a:bodyPr/>
                  <a:lstStyle/>
                  <a:p>
                    <a:r>
                      <a:rPr lang="en-US" dirty="0"/>
                      <a:t>12.6%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F80-4E96-9BBE-4DDAEF949E53}"/>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'P&amp;L'!$D$49:$E$49</c:f>
              <c:strCache>
                <c:ptCount val="2"/>
                <c:pt idx="0">
                  <c:v>1-6 2022</c:v>
                </c:pt>
                <c:pt idx="1">
                  <c:v>1-6 2023</c:v>
                </c:pt>
              </c:strCache>
            </c:strRef>
          </c:cat>
          <c:val>
            <c:numRef>
              <c:f>'P&amp;L'!$D$51:$E$51</c:f>
              <c:numCache>
                <c:formatCode>0.0%;\ \(0.0%\)</c:formatCode>
                <c:ptCount val="2"/>
                <c:pt idx="0">
                  <c:v>0.13322605404097632</c:v>
                </c:pt>
                <c:pt idx="1">
                  <c:v>0.12581169950726759</c:v>
                </c:pt>
              </c:numCache>
            </c:numRef>
          </c:val>
          <c:smooth val="0"/>
          <c:extLst>
            <c:ext xmlns:c16="http://schemas.microsoft.com/office/drawing/2014/chart" uri="{C3380CC4-5D6E-409C-BE32-E72D297353CC}">
              <c16:uniqueId val="{00000002-3F80-4E96-9BBE-4DDAEF949E53}"/>
            </c:ext>
          </c:extLst>
        </c:ser>
        <c:ser>
          <c:idx val="2"/>
          <c:order val="1"/>
          <c:tx>
            <c:strRef>
              <c:f>'P&amp;L'!$C$52</c:f>
              <c:strCache>
                <c:ptCount val="1"/>
                <c:pt idx="0">
                  <c:v>MEX</c:v>
                </c:pt>
              </c:strCache>
            </c:strRef>
          </c:tx>
          <c:spPr>
            <a:ln w="28575" cap="rnd">
              <a:solidFill>
                <a:sysClr val="windowText" lastClr="000000">
                  <a:lumMod val="75000"/>
                  <a:lumOff val="25000"/>
                </a:sysClr>
              </a:solidFill>
              <a:round/>
            </a:ln>
            <a:effectLst/>
          </c:spPr>
          <c:marker>
            <c:symbol val="none"/>
          </c:marker>
          <c:dLbls>
            <c:dLbl>
              <c:idx val="0"/>
              <c:layout>
                <c:manualLayout>
                  <c:x val="-8.8645156834654099E-2"/>
                  <c:y val="-2.2849067410414221E-2"/>
                </c:manualLayout>
              </c:layout>
              <c:tx>
                <c:rich>
                  <a:bodyPr/>
                  <a:lstStyle/>
                  <a:p>
                    <a:r>
                      <a:rPr lang="en-US" dirty="0"/>
                      <a:t>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F80-4E96-9BBE-4DDAEF949E53}"/>
                </c:ext>
              </c:extLst>
            </c:dLbl>
            <c:dLbl>
              <c:idx val="1"/>
              <c:layout>
                <c:manualLayout>
                  <c:x val="1.4532954443063276E-5"/>
                  <c:y val="5.4707626201553249E-2"/>
                </c:manualLayout>
              </c:layout>
              <c:tx>
                <c:rich>
                  <a:bodyPr/>
                  <a:lstStyle/>
                  <a:p>
                    <a:r>
                      <a:rPr lang="en-US" dirty="0"/>
                      <a:t>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F80-4E96-9BBE-4DDAEF949E53}"/>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'P&amp;L'!$D$49:$E$49</c:f>
              <c:strCache>
                <c:ptCount val="2"/>
                <c:pt idx="0">
                  <c:v>1-6 2022</c:v>
                </c:pt>
                <c:pt idx="1">
                  <c:v>1-6 2023</c:v>
                </c:pt>
              </c:strCache>
            </c:strRef>
          </c:cat>
          <c:val>
            <c:numRef>
              <c:f>'P&amp;L'!$D$52:$E$52</c:f>
              <c:numCache>
                <c:formatCode>0.0%;\ \(0.0%\)</c:formatCode>
                <c:ptCount val="2"/>
                <c:pt idx="0">
                  <c:v>7.0439641937818362E-2</c:v>
                </c:pt>
                <c:pt idx="1">
                  <c:v>6.5464771577625772E-2</c:v>
                </c:pt>
              </c:numCache>
            </c:numRef>
          </c:val>
          <c:smooth val="0"/>
          <c:extLst>
            <c:ext xmlns:c16="http://schemas.microsoft.com/office/drawing/2014/chart" uri="{C3380CC4-5D6E-409C-BE32-E72D297353CC}">
              <c16:uniqueId val="{00000005-3F80-4E96-9BBE-4DDAEF949E53}"/>
            </c:ext>
          </c:extLst>
        </c:ser>
        <c:ser>
          <c:idx val="1"/>
          <c:order val="2"/>
          <c:tx>
            <c:strRef>
              <c:f>'P&amp;L'!$C$53</c:f>
              <c:strCache>
                <c:ptCount val="1"/>
                <c:pt idx="0">
                  <c:v>G&amp;A</c:v>
                </c:pt>
              </c:strCache>
            </c:strRef>
          </c:tx>
          <c:spPr>
            <a:ln w="28575" cap="rnd">
              <a:solidFill>
                <a:sysClr val="window" lastClr="FFFFFF">
                  <a:lumMod val="50000"/>
                </a:sysClr>
              </a:solidFill>
              <a:round/>
            </a:ln>
            <a:effectLst/>
          </c:spPr>
          <c:marker>
            <c:symbol val="none"/>
          </c:marker>
          <c:dLbls>
            <c:dLbl>
              <c:idx val="0"/>
              <c:layout>
                <c:manualLayout>
                  <c:x val="-8.6373021733157293E-2"/>
                  <c:y val="1.8509433805646076E-2"/>
                </c:manualLayout>
              </c:layout>
              <c:tx>
                <c:rich>
                  <a:bodyPr/>
                  <a:lstStyle/>
                  <a:p>
                    <a:r>
                      <a:rPr lang="en-US" dirty="0"/>
                      <a:t>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F80-4E96-9BBE-4DDAEF949E53}"/>
                </c:ext>
              </c:extLst>
            </c:dLbl>
            <c:dLbl>
              <c:idx val="1"/>
              <c:layout>
                <c:manualLayout>
                  <c:x val="-2.1381205531179376E-3"/>
                  <c:y val="-5.830042154882957E-2"/>
                </c:manualLayout>
              </c:layout>
              <c:tx>
                <c:rich>
                  <a:bodyPr/>
                  <a:lstStyle/>
                  <a:p>
                    <a:r>
                      <a:rPr lang="en-US" dirty="0"/>
                      <a:t>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F80-4E96-9BBE-4DDAEF949E53}"/>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'P&amp;L'!$D$49:$E$49</c:f>
              <c:strCache>
                <c:ptCount val="2"/>
                <c:pt idx="0">
                  <c:v>1-6 2022</c:v>
                </c:pt>
                <c:pt idx="1">
                  <c:v>1-6 2023</c:v>
                </c:pt>
              </c:strCache>
            </c:strRef>
          </c:cat>
          <c:val>
            <c:numRef>
              <c:f>'P&amp;L'!$D$53:$E$53</c:f>
              <c:numCache>
                <c:formatCode>0.0%;\ \(0.0%\)</c:formatCode>
                <c:ptCount val="2"/>
                <c:pt idx="0">
                  <c:v>6.6547432247078306E-2</c:v>
                </c:pt>
                <c:pt idx="1">
                  <c:v>6.8254784596663856E-2</c:v>
                </c:pt>
              </c:numCache>
            </c:numRef>
          </c:val>
          <c:smooth val="0"/>
          <c:extLst>
            <c:ext xmlns:c16="http://schemas.microsoft.com/office/drawing/2014/chart" uri="{C3380CC4-5D6E-409C-BE32-E72D297353CC}">
              <c16:uniqueId val="{00000008-3F80-4E96-9BBE-4DDAEF949E53}"/>
            </c:ext>
          </c:extLst>
        </c:ser>
        <c:dLbls>
          <c:showLegendKey val="0"/>
          <c:showVal val="0"/>
          <c:showCatName val="0"/>
          <c:showSerName val="0"/>
          <c:showPercent val="0"/>
          <c:showBubbleSize val="0"/>
        </c:dLbls>
        <c:smooth val="0"/>
        <c:axId val="381655240"/>
        <c:axId val="393526376"/>
      </c:lineChart>
      <c:catAx>
        <c:axId val="3816552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crossAx val="393526376"/>
        <c:crosses val="autoZero"/>
        <c:auto val="1"/>
        <c:lblAlgn val="ctr"/>
        <c:lblOffset val="100"/>
        <c:noMultiLvlLbl val="0"/>
      </c:catAx>
      <c:valAx>
        <c:axId val="393526376"/>
        <c:scaling>
          <c:orientation val="minMax"/>
          <c:max val="0.14000000000000001"/>
          <c:min val="4.0000000000000008E-2"/>
        </c:scaling>
        <c:delete val="0"/>
        <c:axPos val="l"/>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crossAx val="381655240"/>
        <c:crosses val="autoZero"/>
        <c:crossBetween val="between"/>
        <c:majorUnit val="2.0000000000000004E-2"/>
      </c:valAx>
      <c:spPr>
        <a:noFill/>
        <a:ln>
          <a:noFill/>
        </a:ln>
        <a:effectLst/>
      </c:spPr>
    </c:plotArea>
    <c:legend>
      <c:legendPos val="r"/>
      <c:layout>
        <c:manualLayout>
          <c:xMode val="edge"/>
          <c:yMode val="edge"/>
          <c:x val="0.87109567901234564"/>
          <c:y val="2.3652968036529682E-2"/>
          <c:w val="0.12890432098765431"/>
          <c:h val="0.19658866057838659"/>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sr-Latn-R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60"/>
      <c:rotY val="79"/>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6475435934170891E-2"/>
          <c:y val="0.17619386484357133"/>
          <c:w val="0.89711441992060093"/>
          <c:h val="0.7497686403508772"/>
        </c:manualLayout>
      </c:layout>
      <c:pie3DChart>
        <c:varyColors val="1"/>
        <c:ser>
          <c:idx val="0"/>
          <c:order val="0"/>
          <c:spPr>
            <a:ln>
              <a:noFill/>
            </a:ln>
          </c:spPr>
          <c:dPt>
            <c:idx val="0"/>
            <c:bubble3D val="0"/>
            <c:spPr>
              <a:solidFill>
                <a:srgbClr val="C00000"/>
              </a:solidFill>
              <a:ln w="25400">
                <a:noFill/>
              </a:ln>
              <a:effectLst/>
              <a:sp3d/>
            </c:spPr>
            <c:extLst>
              <c:ext xmlns:c16="http://schemas.microsoft.com/office/drawing/2014/chart" uri="{C3380CC4-5D6E-409C-BE32-E72D297353CC}">
                <c16:uniqueId val="{00000001-8823-4CAC-804C-8AADBC87593D}"/>
              </c:ext>
            </c:extLst>
          </c:dPt>
          <c:dPt>
            <c:idx val="1"/>
            <c:bubble3D val="0"/>
            <c:spPr>
              <a:solidFill>
                <a:sysClr val="window" lastClr="FFFFFF">
                  <a:lumMod val="95000"/>
                </a:sysClr>
              </a:solidFill>
              <a:ln w="25400">
                <a:noFill/>
              </a:ln>
              <a:effectLst/>
              <a:sp3d/>
            </c:spPr>
            <c:extLst>
              <c:ext xmlns:c16="http://schemas.microsoft.com/office/drawing/2014/chart" uri="{C3380CC4-5D6E-409C-BE32-E72D297353CC}">
                <c16:uniqueId val="{00000003-8823-4CAC-804C-8AADBC87593D}"/>
              </c:ext>
            </c:extLst>
          </c:dPt>
          <c:dPt>
            <c:idx val="2"/>
            <c:bubble3D val="0"/>
            <c:spPr>
              <a:solidFill>
                <a:sysClr val="window" lastClr="FFFFFF">
                  <a:lumMod val="75000"/>
                </a:sysClr>
              </a:solidFill>
              <a:ln w="25400">
                <a:noFill/>
              </a:ln>
              <a:effectLst/>
              <a:sp3d/>
            </c:spPr>
            <c:extLst>
              <c:ext xmlns:c16="http://schemas.microsoft.com/office/drawing/2014/chart" uri="{C3380CC4-5D6E-409C-BE32-E72D297353CC}">
                <c16:uniqueId val="{00000005-8823-4CAC-804C-8AADBC87593D}"/>
              </c:ext>
            </c:extLst>
          </c:dPt>
          <c:dPt>
            <c:idx val="3"/>
            <c:bubble3D val="0"/>
            <c:spPr>
              <a:solidFill>
                <a:sysClr val="windowText" lastClr="000000"/>
              </a:solidFill>
              <a:ln w="25400">
                <a:noFill/>
              </a:ln>
              <a:effectLst/>
              <a:sp3d/>
            </c:spPr>
            <c:extLst>
              <c:ext xmlns:c16="http://schemas.microsoft.com/office/drawing/2014/chart" uri="{C3380CC4-5D6E-409C-BE32-E72D297353CC}">
                <c16:uniqueId val="{00000007-8823-4CAC-804C-8AADBC87593D}"/>
              </c:ext>
            </c:extLst>
          </c:dPt>
          <c:dLbls>
            <c:dLbl>
              <c:idx val="0"/>
              <c:layout>
                <c:manualLayout>
                  <c:x val="0.23808544109089494"/>
                  <c:y val="-0.19224627762508667"/>
                </c:manualLayout>
              </c:layout>
              <c:tx>
                <c:rich>
                  <a:bodyPr/>
                  <a:lstStyle/>
                  <a:p>
                    <a:fld id="{8020EAB7-2D23-4F17-9BE4-23C057392CA0}" type="CATEGORYNAME">
                      <a:rPr lang="en-US"/>
                      <a:pPr/>
                      <a:t>[CATEGORY NAME]</a:t>
                    </a:fld>
                    <a:r>
                      <a:rPr lang="en-US" baseline="0" dirty="0"/>
                      <a:t> 96.0%</a:t>
                    </a:r>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8823-4CAC-804C-8AADBC87593D}"/>
                </c:ext>
              </c:extLst>
            </c:dLbl>
            <c:dLbl>
              <c:idx val="1"/>
              <c:layout>
                <c:manualLayout>
                  <c:x val="-1.9584712931809516E-3"/>
                  <c:y val="-0.11740897886407252"/>
                </c:manualLayout>
              </c:layout>
              <c:tx>
                <c:rich>
                  <a:bodyPr/>
                  <a:lstStyle/>
                  <a:p>
                    <a:fld id="{EB9729CC-9946-492C-9F92-0D2414330A9F}" type="CATEGORYNAME">
                      <a:rPr lang="en-US"/>
                      <a:pPr/>
                      <a:t>[CATEGORY NAME]</a:t>
                    </a:fld>
                    <a:r>
                      <a:rPr lang="en-US" baseline="0" dirty="0"/>
                      <a:t> 0.5%</a:t>
                    </a:r>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8823-4CAC-804C-8AADBC87593D}"/>
                </c:ext>
              </c:extLst>
            </c:dLbl>
            <c:dLbl>
              <c:idx val="2"/>
              <c:layout>
                <c:manualLayout>
                  <c:x val="1.8700477147347903E-3"/>
                  <c:y val="1.8785604078792998E-3"/>
                </c:manualLayout>
              </c:layout>
              <c:tx>
                <c:rich>
                  <a:bodyPr/>
                  <a:lstStyle/>
                  <a:p>
                    <a:fld id="{5F80A93B-068A-419D-82A9-7400D20F64A2}" type="CATEGORYNAME">
                      <a:rPr lang="en-US"/>
                      <a:pPr/>
                      <a:t>[CATEGORY NAME]</a:t>
                    </a:fld>
                    <a:r>
                      <a:rPr lang="en-US" baseline="0" dirty="0"/>
                      <a:t> 2.6%</a:t>
                    </a:r>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8823-4CAC-804C-8AADBC87593D}"/>
                </c:ext>
              </c:extLst>
            </c:dLbl>
            <c:dLbl>
              <c:idx val="3"/>
              <c:layout>
                <c:manualLayout>
                  <c:x val="-1.3462603596845348E-2"/>
                  <c:y val="0.14822803698956891"/>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F8B337B6-734C-40DB-8377-40FDFD10C074}" type="CATEGORYNAME">
                      <a:rPr lang="en-US"/>
                      <a:pPr>
                        <a:defRPr sz="1000">
                          <a:solidFill>
                            <a:schemeClr val="tx1"/>
                          </a:solidFill>
                          <a:latin typeface="Arial" panose="020B0604020202020204" pitchFamily="34" charset="0"/>
                          <a:cs typeface="Arial" panose="020B0604020202020204" pitchFamily="34" charset="0"/>
                        </a:defRPr>
                      </a:pPr>
                      <a:t>[CATEGORY NAME]</a:t>
                    </a:fld>
                    <a:r>
                      <a:rPr lang="en-US" baseline="0" dirty="0"/>
                      <a:t> 0.8%</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r-Latn-RS"/>
                </a:p>
              </c:txPr>
              <c:showLegendKey val="0"/>
              <c:showVal val="0"/>
              <c:showCatName val="1"/>
              <c:showSerName val="0"/>
              <c:showPercent val="1"/>
              <c:showBubbleSize val="0"/>
              <c:separator> </c:separator>
              <c:extLst>
                <c:ext xmlns:c15="http://schemas.microsoft.com/office/drawing/2012/chart" uri="{CE6537A1-D6FC-4f65-9D91-7224C49458BB}">
                  <c15:layout>
                    <c:manualLayout>
                      <c:w val="0.201409477124183"/>
                      <c:h val="0.14086798819011614"/>
                    </c:manualLayout>
                  </c15:layout>
                  <c15:dlblFieldTable/>
                  <c15:showDataLabelsRange val="0"/>
                </c:ext>
                <c:ext xmlns:c16="http://schemas.microsoft.com/office/drawing/2014/chart" uri="{C3380CC4-5D6E-409C-BE32-E72D297353CC}">
                  <c16:uniqueId val="{00000007-8823-4CAC-804C-8AADBC87593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r-Latn-RS"/>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Zaduženost!$K$2:$K$5</c:f>
              <c:strCache>
                <c:ptCount val="4"/>
                <c:pt idx="0">
                  <c:v>EUR</c:v>
                </c:pt>
                <c:pt idx="1">
                  <c:v>CZK</c:v>
                </c:pt>
                <c:pt idx="2">
                  <c:v>BAM</c:v>
                </c:pt>
                <c:pt idx="3">
                  <c:v>Other</c:v>
                </c:pt>
              </c:strCache>
            </c:strRef>
          </c:cat>
          <c:val>
            <c:numRef>
              <c:f>Zaduženost!$I$2:$I$5</c:f>
              <c:numCache>
                <c:formatCode>#,##0</c:formatCode>
                <c:ptCount val="4"/>
                <c:pt idx="0">
                  <c:v>67798.602215846156</c:v>
                </c:pt>
                <c:pt idx="1">
                  <c:v>379.50728193869799</c:v>
                </c:pt>
                <c:pt idx="2">
                  <c:v>1855.0394007485315</c:v>
                </c:pt>
                <c:pt idx="3">
                  <c:v>565.37421300531355</c:v>
                </c:pt>
              </c:numCache>
            </c:numRef>
          </c:val>
          <c:extLst>
            <c:ext xmlns:c16="http://schemas.microsoft.com/office/drawing/2014/chart" uri="{C3380CC4-5D6E-409C-BE32-E72D297353CC}">
              <c16:uniqueId val="{00000008-8823-4CAC-804C-8AADBC87593D}"/>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sr-Latn-R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136624754260546E-2"/>
          <c:y val="0.11306736111111113"/>
          <c:w val="0.91132884214281651"/>
          <c:h val="0.57585858585858585"/>
        </c:manualLayout>
      </c:layout>
      <c:barChart>
        <c:barDir val="col"/>
        <c:grouping val="clustered"/>
        <c:varyColors val="0"/>
        <c:ser>
          <c:idx val="0"/>
          <c:order val="0"/>
          <c:spPr>
            <a:solidFill>
              <a:srgbClr val="C00000"/>
            </a:solidFill>
            <a:ln w="19050">
              <a:noFill/>
            </a:ln>
            <a:effectLst/>
          </c:spPr>
          <c:invertIfNegative val="0"/>
          <c:dPt>
            <c:idx val="4"/>
            <c:invertIfNegative val="0"/>
            <c:bubble3D val="0"/>
            <c:spPr>
              <a:solidFill>
                <a:srgbClr val="00B050"/>
              </a:solidFill>
              <a:ln w="19050">
                <a:noFill/>
              </a:ln>
              <a:effectLst/>
            </c:spPr>
            <c:extLst>
              <c:ext xmlns:c16="http://schemas.microsoft.com/office/drawing/2014/chart" uri="{C3380CC4-5D6E-409C-BE32-E72D297353CC}">
                <c16:uniqueId val="{00000001-51C8-46C4-8483-B805309CD681}"/>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Zaduženost!$A$44:$A$49</c:f>
              <c:strCache>
                <c:ptCount val="6"/>
                <c:pt idx="0">
                  <c:v>Long-term debt</c:v>
                </c:pt>
                <c:pt idx="1">
                  <c:v>Short-term debt</c:v>
                </c:pt>
                <c:pt idx="2">
                  <c:v>Debt for right-of-use assets</c:v>
                </c:pt>
                <c:pt idx="3">
                  <c:v>Financial liabilities at fair value through profit or loss</c:v>
                </c:pt>
                <c:pt idx="4">
                  <c:v>Cash and cash equivalents</c:v>
                </c:pt>
                <c:pt idx="5">
                  <c:v>Net debt</c:v>
                </c:pt>
              </c:strCache>
            </c:strRef>
          </c:cat>
          <c:val>
            <c:numRef>
              <c:f>Zaduženost!$C$44:$C$49</c:f>
              <c:numCache>
                <c:formatCode>#,##0.0</c:formatCode>
                <c:ptCount val="6"/>
                <c:pt idx="0">
                  <c:v>2.1280000000000001</c:v>
                </c:pt>
                <c:pt idx="1">
                  <c:v>57.107999999999997</c:v>
                </c:pt>
                <c:pt idx="2">
                  <c:v>11.353</c:v>
                </c:pt>
                <c:pt idx="3">
                  <c:v>8.9999999999999993E-3</c:v>
                </c:pt>
                <c:pt idx="4">
                  <c:v>50.698</c:v>
                </c:pt>
                <c:pt idx="5">
                  <c:v>19.899999999999999</c:v>
                </c:pt>
              </c:numCache>
            </c:numRef>
          </c:val>
          <c:extLst>
            <c:ext xmlns:c16="http://schemas.microsoft.com/office/drawing/2014/chart" uri="{C3380CC4-5D6E-409C-BE32-E72D297353CC}">
              <c16:uniqueId val="{00000002-51C8-46C4-8483-B805309CD681}"/>
            </c:ext>
          </c:extLst>
        </c:ser>
        <c:dLbls>
          <c:showLegendKey val="0"/>
          <c:showVal val="0"/>
          <c:showCatName val="0"/>
          <c:showSerName val="0"/>
          <c:showPercent val="0"/>
          <c:showBubbleSize val="0"/>
        </c:dLbls>
        <c:gapWidth val="100"/>
        <c:axId val="381085896"/>
        <c:axId val="382686512"/>
      </c:barChart>
      <c:catAx>
        <c:axId val="38108589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0" spcFirstLastPara="1" vertOverflow="ellipsis" wrap="square" anchor="ctr" anchorCtr="0"/>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r-Latn-RS"/>
          </a:p>
        </c:txPr>
        <c:crossAx val="382686512"/>
        <c:crosses val="autoZero"/>
        <c:auto val="1"/>
        <c:lblAlgn val="ctr"/>
        <c:lblOffset val="100"/>
        <c:noMultiLvlLbl val="0"/>
      </c:catAx>
      <c:valAx>
        <c:axId val="382686512"/>
        <c:scaling>
          <c:orientation val="minMax"/>
        </c:scaling>
        <c:delete val="0"/>
        <c:axPos val="l"/>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r-Latn-RS"/>
          </a:p>
        </c:txPr>
        <c:crossAx val="381085896"/>
        <c:crosses val="autoZero"/>
        <c:crossBetween val="between"/>
        <c:majorUnit val="5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sr-Latn-R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553030303030268E-3"/>
          <c:y val="0.14772518518518518"/>
          <c:w val="0.88147395277750595"/>
          <c:h val="0.78910407407407412"/>
        </c:manualLayout>
      </c:layout>
      <c:lineChart>
        <c:grouping val="standard"/>
        <c:varyColors val="0"/>
        <c:ser>
          <c:idx val="0"/>
          <c:order val="0"/>
          <c:tx>
            <c:strRef>
              <c:f>'Opća prezentacija tablice'!$K$139:$L$139</c:f>
              <c:strCache>
                <c:ptCount val="2"/>
                <c:pt idx="0">
                  <c:v>20,82%</c:v>
                </c:pt>
                <c:pt idx="1">
                  <c:v>13,03%</c:v>
                </c:pt>
              </c:strCache>
            </c:strRef>
          </c:tx>
          <c:spPr>
            <a:ln w="28575" cap="rnd">
              <a:solidFill>
                <a:srgbClr val="00B050"/>
              </a:solidFill>
              <a:round/>
            </a:ln>
            <a:effectLst/>
          </c:spPr>
          <c:marker>
            <c:symbol val="none"/>
          </c:marker>
          <c:dLbls>
            <c:dLbl>
              <c:idx val="0"/>
              <c:layout>
                <c:manualLayout>
                  <c:x val="-8.5989583333333328E-2"/>
                  <c:y val="-5.6444444444444443E-2"/>
                </c:manualLayout>
              </c:layout>
              <c:tx>
                <c:rich>
                  <a:bodyPr/>
                  <a:lstStyle/>
                  <a:p>
                    <a:r>
                      <a:rPr lang="en-US" dirty="0"/>
                      <a:t>20.8%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D84-434A-B94B-B650574ACD86}"/>
                </c:ext>
              </c:extLst>
            </c:dLbl>
            <c:dLbl>
              <c:idx val="1"/>
              <c:layout>
                <c:manualLayout>
                  <c:x val="4.409722222222222E-3"/>
                  <c:y val="-4.7037037037037039E-3"/>
                </c:manualLayout>
              </c:layout>
              <c:tx>
                <c:rich>
                  <a:bodyPr/>
                  <a:lstStyle/>
                  <a:p>
                    <a:r>
                      <a:rPr lang="en-US" dirty="0"/>
                      <a:t>13.0%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D84-434A-B94B-B650574ACD8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'Opća prezentacija tablice'!$K$135:$L$135</c:f>
              <c:strCache>
                <c:ptCount val="2"/>
                <c:pt idx="0">
                  <c:v>1-6 2022</c:v>
                </c:pt>
                <c:pt idx="1">
                  <c:v>1-6 2023</c:v>
                </c:pt>
              </c:strCache>
            </c:strRef>
          </c:cat>
          <c:val>
            <c:numRef>
              <c:f>'Opća prezentacija tablice'!$K$139:$L$139</c:f>
              <c:numCache>
                <c:formatCode>0.00%</c:formatCode>
                <c:ptCount val="2"/>
                <c:pt idx="0">
                  <c:v>0.20819516281710343</c:v>
                </c:pt>
                <c:pt idx="1">
                  <c:v>0.13026676873211918</c:v>
                </c:pt>
              </c:numCache>
            </c:numRef>
          </c:val>
          <c:smooth val="0"/>
          <c:extLst>
            <c:ext xmlns:c16="http://schemas.microsoft.com/office/drawing/2014/chart" uri="{C3380CC4-5D6E-409C-BE32-E72D297353CC}">
              <c16:uniqueId val="{00000002-9D84-434A-B94B-B650574ACD86}"/>
            </c:ext>
          </c:extLst>
        </c:ser>
        <c:dLbls>
          <c:showLegendKey val="0"/>
          <c:showVal val="0"/>
          <c:showCatName val="0"/>
          <c:showSerName val="0"/>
          <c:showPercent val="0"/>
          <c:showBubbleSize val="0"/>
        </c:dLbls>
        <c:smooth val="0"/>
        <c:axId val="381261096"/>
        <c:axId val="381261488"/>
      </c:lineChart>
      <c:catAx>
        <c:axId val="381261096"/>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crossAx val="381261488"/>
        <c:crosses val="autoZero"/>
        <c:auto val="1"/>
        <c:lblAlgn val="ctr"/>
        <c:lblOffset val="100"/>
        <c:noMultiLvlLbl val="0"/>
      </c:catAx>
      <c:valAx>
        <c:axId val="381261488"/>
        <c:scaling>
          <c:orientation val="minMax"/>
          <c:max val="0.30000000000000004"/>
          <c:min val="0.1"/>
        </c:scaling>
        <c:delete val="0"/>
        <c:axPos val="l"/>
        <c:numFmt formatCode="0.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crossAx val="381261096"/>
        <c:crosses val="autoZero"/>
        <c:crossBetween val="between"/>
        <c:majorUnit val="5.000000000000001E-2"/>
      </c:valAx>
      <c:spPr>
        <a:noFill/>
      </c:spPr>
    </c:plotArea>
    <c:plotVisOnly val="1"/>
    <c:dispBlanksAs val="gap"/>
    <c:showDLblsOverMax val="0"/>
  </c:chart>
  <c:spPr>
    <a:noFill/>
    <a:ln w="9525" cap="flat" cmpd="sng" algn="ctr">
      <a:noFill/>
      <a:round/>
    </a:ln>
    <a:effectLst/>
  </c:spPr>
  <c:txPr>
    <a:bodyPr/>
    <a:lstStyle/>
    <a:p>
      <a:pPr>
        <a:defRPr/>
      </a:pPr>
      <a:endParaRPr lang="sr-Latn-R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355804834542166E-2"/>
          <c:y val="8.9178990759413782E-2"/>
          <c:w val="0.84275218363408533"/>
          <c:h val="0.78202175284971964"/>
        </c:manualLayout>
      </c:layout>
      <c:lineChart>
        <c:grouping val="standard"/>
        <c:varyColors val="0"/>
        <c:ser>
          <c:idx val="0"/>
          <c:order val="0"/>
          <c:tx>
            <c:strRef>
              <c:f>Dionica!$U$14</c:f>
              <c:strCache>
                <c:ptCount val="1"/>
                <c:pt idx="0">
                  <c:v>PODR</c:v>
                </c:pt>
              </c:strCache>
            </c:strRef>
          </c:tx>
          <c:spPr>
            <a:ln w="28575" cap="rnd">
              <a:solidFill>
                <a:srgbClr val="FF0000"/>
              </a:solidFill>
              <a:round/>
            </a:ln>
            <a:effectLst/>
          </c:spPr>
          <c:marker>
            <c:symbol val="none"/>
          </c:marker>
          <c:cat>
            <c:numRef>
              <c:f>Dionica!$T$15:$T$138</c:f>
              <c:numCache>
                <c:formatCode>m/d/yyyy</c:formatCode>
                <c:ptCount val="124"/>
                <c:pt idx="0">
                  <c:v>45107</c:v>
                </c:pt>
                <c:pt idx="1">
                  <c:v>45106</c:v>
                </c:pt>
                <c:pt idx="2">
                  <c:v>45105</c:v>
                </c:pt>
                <c:pt idx="3">
                  <c:v>45104</c:v>
                </c:pt>
                <c:pt idx="4">
                  <c:v>45103</c:v>
                </c:pt>
                <c:pt idx="5">
                  <c:v>45100</c:v>
                </c:pt>
                <c:pt idx="6">
                  <c:v>45098</c:v>
                </c:pt>
                <c:pt idx="7">
                  <c:v>45097</c:v>
                </c:pt>
                <c:pt idx="8">
                  <c:v>45096</c:v>
                </c:pt>
                <c:pt idx="9">
                  <c:v>45093</c:v>
                </c:pt>
                <c:pt idx="10">
                  <c:v>45092</c:v>
                </c:pt>
                <c:pt idx="11">
                  <c:v>45091</c:v>
                </c:pt>
                <c:pt idx="12">
                  <c:v>45090</c:v>
                </c:pt>
                <c:pt idx="13">
                  <c:v>45089</c:v>
                </c:pt>
                <c:pt idx="14">
                  <c:v>45086</c:v>
                </c:pt>
                <c:pt idx="15">
                  <c:v>45084</c:v>
                </c:pt>
                <c:pt idx="16">
                  <c:v>45083</c:v>
                </c:pt>
                <c:pt idx="17">
                  <c:v>45082</c:v>
                </c:pt>
                <c:pt idx="18">
                  <c:v>45079</c:v>
                </c:pt>
                <c:pt idx="19">
                  <c:v>45078</c:v>
                </c:pt>
                <c:pt idx="20">
                  <c:v>45077</c:v>
                </c:pt>
                <c:pt idx="21">
                  <c:v>45075</c:v>
                </c:pt>
                <c:pt idx="22">
                  <c:v>45072</c:v>
                </c:pt>
                <c:pt idx="23">
                  <c:v>45071</c:v>
                </c:pt>
                <c:pt idx="24">
                  <c:v>45070</c:v>
                </c:pt>
                <c:pt idx="25">
                  <c:v>45069</c:v>
                </c:pt>
                <c:pt idx="26">
                  <c:v>45068</c:v>
                </c:pt>
                <c:pt idx="27">
                  <c:v>45065</c:v>
                </c:pt>
                <c:pt idx="28">
                  <c:v>45064</c:v>
                </c:pt>
                <c:pt idx="29">
                  <c:v>45063</c:v>
                </c:pt>
                <c:pt idx="30">
                  <c:v>45062</c:v>
                </c:pt>
                <c:pt idx="31">
                  <c:v>45061</c:v>
                </c:pt>
                <c:pt idx="32">
                  <c:v>45058</c:v>
                </c:pt>
                <c:pt idx="33">
                  <c:v>45057</c:v>
                </c:pt>
                <c:pt idx="34">
                  <c:v>45056</c:v>
                </c:pt>
                <c:pt idx="35">
                  <c:v>45055</c:v>
                </c:pt>
                <c:pt idx="36">
                  <c:v>45054</c:v>
                </c:pt>
                <c:pt idx="37">
                  <c:v>45051</c:v>
                </c:pt>
                <c:pt idx="38">
                  <c:v>45050</c:v>
                </c:pt>
                <c:pt idx="39">
                  <c:v>45049</c:v>
                </c:pt>
                <c:pt idx="40">
                  <c:v>45048</c:v>
                </c:pt>
                <c:pt idx="41">
                  <c:v>45044</c:v>
                </c:pt>
                <c:pt idx="42">
                  <c:v>45043</c:v>
                </c:pt>
                <c:pt idx="43">
                  <c:v>45042</c:v>
                </c:pt>
                <c:pt idx="44">
                  <c:v>45041</c:v>
                </c:pt>
                <c:pt idx="45">
                  <c:v>45040</c:v>
                </c:pt>
                <c:pt idx="46">
                  <c:v>45037</c:v>
                </c:pt>
                <c:pt idx="47">
                  <c:v>45036</c:v>
                </c:pt>
                <c:pt idx="48">
                  <c:v>45035</c:v>
                </c:pt>
                <c:pt idx="49">
                  <c:v>45034</c:v>
                </c:pt>
                <c:pt idx="50">
                  <c:v>45033</c:v>
                </c:pt>
                <c:pt idx="51">
                  <c:v>45030</c:v>
                </c:pt>
                <c:pt idx="52">
                  <c:v>45029</c:v>
                </c:pt>
                <c:pt idx="53">
                  <c:v>45028</c:v>
                </c:pt>
                <c:pt idx="54">
                  <c:v>45027</c:v>
                </c:pt>
                <c:pt idx="55">
                  <c:v>45022</c:v>
                </c:pt>
                <c:pt idx="56">
                  <c:v>45021</c:v>
                </c:pt>
                <c:pt idx="57">
                  <c:v>45020</c:v>
                </c:pt>
                <c:pt idx="58">
                  <c:v>45019</c:v>
                </c:pt>
                <c:pt idx="59">
                  <c:v>45016</c:v>
                </c:pt>
                <c:pt idx="60">
                  <c:v>45015</c:v>
                </c:pt>
                <c:pt idx="61">
                  <c:v>45014</c:v>
                </c:pt>
                <c:pt idx="62">
                  <c:v>45013</c:v>
                </c:pt>
                <c:pt idx="63">
                  <c:v>45012</c:v>
                </c:pt>
                <c:pt idx="64">
                  <c:v>45009</c:v>
                </c:pt>
                <c:pt idx="65">
                  <c:v>45008</c:v>
                </c:pt>
                <c:pt idx="66">
                  <c:v>45007</c:v>
                </c:pt>
                <c:pt idx="67">
                  <c:v>45006</c:v>
                </c:pt>
                <c:pt idx="68">
                  <c:v>45005</c:v>
                </c:pt>
                <c:pt idx="69">
                  <c:v>45002</c:v>
                </c:pt>
                <c:pt idx="70">
                  <c:v>45001</c:v>
                </c:pt>
                <c:pt idx="71">
                  <c:v>45000</c:v>
                </c:pt>
                <c:pt idx="72">
                  <c:v>44999</c:v>
                </c:pt>
                <c:pt idx="73">
                  <c:v>44998</c:v>
                </c:pt>
                <c:pt idx="74">
                  <c:v>44995</c:v>
                </c:pt>
                <c:pt idx="75">
                  <c:v>44994</c:v>
                </c:pt>
                <c:pt idx="76">
                  <c:v>44993</c:v>
                </c:pt>
                <c:pt idx="77">
                  <c:v>44992</c:v>
                </c:pt>
                <c:pt idx="78">
                  <c:v>44991</c:v>
                </c:pt>
                <c:pt idx="79">
                  <c:v>44988</c:v>
                </c:pt>
                <c:pt idx="80">
                  <c:v>44987</c:v>
                </c:pt>
                <c:pt idx="81">
                  <c:v>44986</c:v>
                </c:pt>
                <c:pt idx="82">
                  <c:v>44985</c:v>
                </c:pt>
                <c:pt idx="83">
                  <c:v>44984</c:v>
                </c:pt>
                <c:pt idx="84">
                  <c:v>44981</c:v>
                </c:pt>
                <c:pt idx="85">
                  <c:v>44980</c:v>
                </c:pt>
                <c:pt idx="86">
                  <c:v>44979</c:v>
                </c:pt>
                <c:pt idx="87">
                  <c:v>44978</c:v>
                </c:pt>
                <c:pt idx="88">
                  <c:v>44977</c:v>
                </c:pt>
                <c:pt idx="89">
                  <c:v>44974</c:v>
                </c:pt>
                <c:pt idx="90">
                  <c:v>44973</c:v>
                </c:pt>
                <c:pt idx="91">
                  <c:v>44972</c:v>
                </c:pt>
                <c:pt idx="92">
                  <c:v>44971</c:v>
                </c:pt>
                <c:pt idx="93">
                  <c:v>44970</c:v>
                </c:pt>
                <c:pt idx="94">
                  <c:v>44967</c:v>
                </c:pt>
                <c:pt idx="95">
                  <c:v>44966</c:v>
                </c:pt>
                <c:pt idx="96">
                  <c:v>44965</c:v>
                </c:pt>
                <c:pt idx="97">
                  <c:v>44964</c:v>
                </c:pt>
                <c:pt idx="98">
                  <c:v>44963</c:v>
                </c:pt>
                <c:pt idx="99">
                  <c:v>44960</c:v>
                </c:pt>
                <c:pt idx="100">
                  <c:v>44959</c:v>
                </c:pt>
                <c:pt idx="101">
                  <c:v>44958</c:v>
                </c:pt>
                <c:pt idx="102">
                  <c:v>44957</c:v>
                </c:pt>
                <c:pt idx="103">
                  <c:v>44956</c:v>
                </c:pt>
                <c:pt idx="104">
                  <c:v>44953</c:v>
                </c:pt>
                <c:pt idx="105">
                  <c:v>44952</c:v>
                </c:pt>
                <c:pt idx="106">
                  <c:v>44951</c:v>
                </c:pt>
                <c:pt idx="107">
                  <c:v>44950</c:v>
                </c:pt>
                <c:pt idx="108">
                  <c:v>44949</c:v>
                </c:pt>
                <c:pt idx="109">
                  <c:v>44946</c:v>
                </c:pt>
                <c:pt idx="110">
                  <c:v>44945</c:v>
                </c:pt>
                <c:pt idx="111">
                  <c:v>44944</c:v>
                </c:pt>
                <c:pt idx="112">
                  <c:v>44943</c:v>
                </c:pt>
                <c:pt idx="113">
                  <c:v>44942</c:v>
                </c:pt>
                <c:pt idx="114">
                  <c:v>44939</c:v>
                </c:pt>
                <c:pt idx="115">
                  <c:v>44938</c:v>
                </c:pt>
                <c:pt idx="116">
                  <c:v>44937</c:v>
                </c:pt>
                <c:pt idx="117">
                  <c:v>44936</c:v>
                </c:pt>
                <c:pt idx="118">
                  <c:v>44935</c:v>
                </c:pt>
                <c:pt idx="119">
                  <c:v>44931</c:v>
                </c:pt>
                <c:pt idx="120">
                  <c:v>44930</c:v>
                </c:pt>
                <c:pt idx="121">
                  <c:v>44929</c:v>
                </c:pt>
                <c:pt idx="122">
                  <c:v>44928</c:v>
                </c:pt>
                <c:pt idx="123">
                  <c:v>44923</c:v>
                </c:pt>
              </c:numCache>
            </c:numRef>
          </c:cat>
          <c:val>
            <c:numRef>
              <c:f>Dionica!$U$15:$U$138</c:f>
              <c:numCache>
                <c:formatCode>0.0%</c:formatCode>
                <c:ptCount val="124"/>
                <c:pt idx="0">
                  <c:v>0.36666798107255527</c:v>
                </c:pt>
                <c:pt idx="1">
                  <c:v>0.42608832807570995</c:v>
                </c:pt>
                <c:pt idx="2">
                  <c:v>0.41420425867507893</c:v>
                </c:pt>
                <c:pt idx="3">
                  <c:v>0.42014629337539455</c:v>
                </c:pt>
                <c:pt idx="4">
                  <c:v>0.40232018927444813</c:v>
                </c:pt>
                <c:pt idx="5">
                  <c:v>0.39637815457413272</c:v>
                </c:pt>
                <c:pt idx="6">
                  <c:v>0.3904361198738171</c:v>
                </c:pt>
                <c:pt idx="7">
                  <c:v>0.36666798107255527</c:v>
                </c:pt>
                <c:pt idx="8">
                  <c:v>0.28347949526813898</c:v>
                </c:pt>
                <c:pt idx="9">
                  <c:v>0.2240591482649843</c:v>
                </c:pt>
                <c:pt idx="10">
                  <c:v>0.20623304416403809</c:v>
                </c:pt>
                <c:pt idx="11">
                  <c:v>0.21217507886435349</c:v>
                </c:pt>
                <c:pt idx="12">
                  <c:v>0.21217507886435349</c:v>
                </c:pt>
                <c:pt idx="13">
                  <c:v>0.20029100946372247</c:v>
                </c:pt>
                <c:pt idx="14">
                  <c:v>0.18365331230283921</c:v>
                </c:pt>
                <c:pt idx="15">
                  <c:v>0.18603012618296533</c:v>
                </c:pt>
                <c:pt idx="16">
                  <c:v>0.18127649842271309</c:v>
                </c:pt>
                <c:pt idx="17">
                  <c:v>0.18840694006309167</c:v>
                </c:pt>
                <c:pt idx="18">
                  <c:v>0.20623304416403809</c:v>
                </c:pt>
                <c:pt idx="19">
                  <c:v>0.21217507886435349</c:v>
                </c:pt>
                <c:pt idx="20">
                  <c:v>0.18603012618296533</c:v>
                </c:pt>
                <c:pt idx="21">
                  <c:v>0.17176924290220819</c:v>
                </c:pt>
                <c:pt idx="22">
                  <c:v>0.1622619873817035</c:v>
                </c:pt>
                <c:pt idx="23">
                  <c:v>0.1622619873817035</c:v>
                </c:pt>
                <c:pt idx="24">
                  <c:v>0.15275473186119881</c:v>
                </c:pt>
                <c:pt idx="25">
                  <c:v>0.14562429022082046</c:v>
                </c:pt>
                <c:pt idx="26">
                  <c:v>0.14800110410094636</c:v>
                </c:pt>
                <c:pt idx="27">
                  <c:v>0.14087066246056801</c:v>
                </c:pt>
                <c:pt idx="28">
                  <c:v>0.13136340694006332</c:v>
                </c:pt>
                <c:pt idx="29">
                  <c:v>0.1194793375394323</c:v>
                </c:pt>
                <c:pt idx="30">
                  <c:v>0.11710252365930618</c:v>
                </c:pt>
                <c:pt idx="31">
                  <c:v>0.11710252365930618</c:v>
                </c:pt>
                <c:pt idx="32">
                  <c:v>0.11710252365930618</c:v>
                </c:pt>
                <c:pt idx="33">
                  <c:v>0.11710252365930618</c:v>
                </c:pt>
                <c:pt idx="34">
                  <c:v>0.12185615141955863</c:v>
                </c:pt>
                <c:pt idx="35">
                  <c:v>0.10284164037854904</c:v>
                </c:pt>
                <c:pt idx="36">
                  <c:v>0.10284164037854904</c:v>
                </c:pt>
                <c:pt idx="37">
                  <c:v>0.10521845425867515</c:v>
                </c:pt>
                <c:pt idx="38">
                  <c:v>0.10997208201892761</c:v>
                </c:pt>
                <c:pt idx="39">
                  <c:v>0.10521845425867515</c:v>
                </c:pt>
                <c:pt idx="40">
                  <c:v>0.10284164037854904</c:v>
                </c:pt>
                <c:pt idx="41">
                  <c:v>0.10997208201892761</c:v>
                </c:pt>
                <c:pt idx="42">
                  <c:v>0.1194793375394323</c:v>
                </c:pt>
                <c:pt idx="43">
                  <c:v>0.12423296529968453</c:v>
                </c:pt>
                <c:pt idx="44">
                  <c:v>0.11710252365930618</c:v>
                </c:pt>
                <c:pt idx="45">
                  <c:v>0.11710252365930618</c:v>
                </c:pt>
                <c:pt idx="46">
                  <c:v>0.11472570977917984</c:v>
                </c:pt>
                <c:pt idx="47">
                  <c:v>0.11472570977917984</c:v>
                </c:pt>
                <c:pt idx="48">
                  <c:v>0.11234889589905372</c:v>
                </c:pt>
                <c:pt idx="49">
                  <c:v>0.10521845425867515</c:v>
                </c:pt>
                <c:pt idx="50">
                  <c:v>0.10997208201892761</c:v>
                </c:pt>
                <c:pt idx="51">
                  <c:v>0.11234889589905372</c:v>
                </c:pt>
                <c:pt idx="52">
                  <c:v>0.10521845425867515</c:v>
                </c:pt>
                <c:pt idx="53">
                  <c:v>0.10521845425867515</c:v>
                </c:pt>
                <c:pt idx="54">
                  <c:v>0.10521845425867515</c:v>
                </c:pt>
                <c:pt idx="55">
                  <c:v>0.11234889589905372</c:v>
                </c:pt>
                <c:pt idx="56">
                  <c:v>0.11234889589905372</c:v>
                </c:pt>
                <c:pt idx="57">
                  <c:v>0.10521845425867515</c:v>
                </c:pt>
                <c:pt idx="58">
                  <c:v>0.10759526813880149</c:v>
                </c:pt>
                <c:pt idx="59">
                  <c:v>9.333438485804435E-2</c:v>
                </c:pt>
                <c:pt idx="60">
                  <c:v>9.333438485804435E-2</c:v>
                </c:pt>
                <c:pt idx="61">
                  <c:v>8.6203943217665779E-2</c:v>
                </c:pt>
                <c:pt idx="62">
                  <c:v>8.3827129337539663E-2</c:v>
                </c:pt>
                <c:pt idx="63">
                  <c:v>7.669668769716087E-2</c:v>
                </c:pt>
                <c:pt idx="64">
                  <c:v>6.9566246056782521E-2</c:v>
                </c:pt>
                <c:pt idx="65">
                  <c:v>6.4812618296530067E-2</c:v>
                </c:pt>
                <c:pt idx="66">
                  <c:v>6.4812618296530067E-2</c:v>
                </c:pt>
                <c:pt idx="67">
                  <c:v>6.9566246056782521E-2</c:v>
                </c:pt>
                <c:pt idx="68">
                  <c:v>6.4812618296530067E-2</c:v>
                </c:pt>
                <c:pt idx="69">
                  <c:v>5.7682176656151496E-2</c:v>
                </c:pt>
                <c:pt idx="70">
                  <c:v>6.0058990536277834E-2</c:v>
                </c:pt>
                <c:pt idx="71">
                  <c:v>6.9566246056782521E-2</c:v>
                </c:pt>
                <c:pt idx="72">
                  <c:v>9.333438485804435E-2</c:v>
                </c:pt>
                <c:pt idx="73">
                  <c:v>9.8088012618296805E-2</c:v>
                </c:pt>
                <c:pt idx="74">
                  <c:v>0.10997208201892761</c:v>
                </c:pt>
                <c:pt idx="75">
                  <c:v>0.1194793375394323</c:v>
                </c:pt>
                <c:pt idx="76">
                  <c:v>0.1194793375394323</c:v>
                </c:pt>
                <c:pt idx="77">
                  <c:v>0.11710252365930618</c:v>
                </c:pt>
                <c:pt idx="78">
                  <c:v>0.10997208201892761</c:v>
                </c:pt>
                <c:pt idx="79">
                  <c:v>0.11710252365930618</c:v>
                </c:pt>
                <c:pt idx="80">
                  <c:v>0.13849384858044167</c:v>
                </c:pt>
                <c:pt idx="81">
                  <c:v>0.14087066246056801</c:v>
                </c:pt>
                <c:pt idx="82">
                  <c:v>0.14324747634069412</c:v>
                </c:pt>
                <c:pt idx="83">
                  <c:v>0.13611703470031555</c:v>
                </c:pt>
                <c:pt idx="84">
                  <c:v>0.14800110410094636</c:v>
                </c:pt>
                <c:pt idx="85">
                  <c:v>0.14562429022082046</c:v>
                </c:pt>
                <c:pt idx="86">
                  <c:v>0.14087066246056801</c:v>
                </c:pt>
                <c:pt idx="87">
                  <c:v>0.13849384858044167</c:v>
                </c:pt>
                <c:pt idx="88">
                  <c:v>0.13611703470031555</c:v>
                </c:pt>
                <c:pt idx="89">
                  <c:v>0.13849384858044167</c:v>
                </c:pt>
                <c:pt idx="90">
                  <c:v>0.13849384858044167</c:v>
                </c:pt>
                <c:pt idx="91">
                  <c:v>0.13611703470031555</c:v>
                </c:pt>
                <c:pt idx="92">
                  <c:v>0.12898659305993698</c:v>
                </c:pt>
                <c:pt idx="93">
                  <c:v>0.12898659305993698</c:v>
                </c:pt>
                <c:pt idx="94">
                  <c:v>0.12423296529968453</c:v>
                </c:pt>
                <c:pt idx="95">
                  <c:v>0.12423296529968453</c:v>
                </c:pt>
                <c:pt idx="96">
                  <c:v>0.12185615141955863</c:v>
                </c:pt>
                <c:pt idx="97">
                  <c:v>0.12185615141955863</c:v>
                </c:pt>
                <c:pt idx="98">
                  <c:v>0.12898659305993698</c:v>
                </c:pt>
                <c:pt idx="99">
                  <c:v>0.12898659305993698</c:v>
                </c:pt>
                <c:pt idx="100">
                  <c:v>0.11710252365930618</c:v>
                </c:pt>
                <c:pt idx="101">
                  <c:v>0.12898659305993698</c:v>
                </c:pt>
                <c:pt idx="102">
                  <c:v>0.12660977917981087</c:v>
                </c:pt>
                <c:pt idx="103">
                  <c:v>0.12423296529968453</c:v>
                </c:pt>
                <c:pt idx="104">
                  <c:v>0.13611703470031555</c:v>
                </c:pt>
                <c:pt idx="105">
                  <c:v>0.13374022082018944</c:v>
                </c:pt>
                <c:pt idx="106">
                  <c:v>0.11710252365930618</c:v>
                </c:pt>
                <c:pt idx="107">
                  <c:v>0.10759526813880149</c:v>
                </c:pt>
                <c:pt idx="108">
                  <c:v>8.8580757097791896E-2</c:v>
                </c:pt>
                <c:pt idx="109">
                  <c:v>7.669668769716087E-2</c:v>
                </c:pt>
                <c:pt idx="110">
                  <c:v>6.9566246056782521E-2</c:v>
                </c:pt>
                <c:pt idx="111">
                  <c:v>5.0551735015773147E-2</c:v>
                </c:pt>
                <c:pt idx="112">
                  <c:v>5.0551735015773147E-2</c:v>
                </c:pt>
                <c:pt idx="113">
                  <c:v>5.7682176656151496E-2</c:v>
                </c:pt>
                <c:pt idx="114">
                  <c:v>0.1004648264984227</c:v>
                </c:pt>
                <c:pt idx="115">
                  <c:v>0.10284164037854904</c:v>
                </c:pt>
                <c:pt idx="116">
                  <c:v>6.2435804416403951E-2</c:v>
                </c:pt>
                <c:pt idx="117">
                  <c:v>5.7682176656151496E-2</c:v>
                </c:pt>
                <c:pt idx="118">
                  <c:v>5.2928548895899041E-2</c:v>
                </c:pt>
                <c:pt idx="119">
                  <c:v>3.1537223974763551E-2</c:v>
                </c:pt>
                <c:pt idx="120">
                  <c:v>3.1537223974763551E-2</c:v>
                </c:pt>
                <c:pt idx="121">
                  <c:v>1.0145899053627838E-2</c:v>
                </c:pt>
                <c:pt idx="122">
                  <c:v>1.0145899053627838E-2</c:v>
                </c:pt>
                <c:pt idx="123">
                  <c:v>0</c:v>
                </c:pt>
              </c:numCache>
            </c:numRef>
          </c:val>
          <c:smooth val="0"/>
          <c:extLst>
            <c:ext xmlns:c16="http://schemas.microsoft.com/office/drawing/2014/chart" uri="{C3380CC4-5D6E-409C-BE32-E72D297353CC}">
              <c16:uniqueId val="{00000000-B888-4983-AFC7-173E8C281DA4}"/>
            </c:ext>
          </c:extLst>
        </c:ser>
        <c:ser>
          <c:idx val="1"/>
          <c:order val="1"/>
          <c:tx>
            <c:strRef>
              <c:f>Dionica!$V$14</c:f>
              <c:strCache>
                <c:ptCount val="1"/>
                <c:pt idx="0">
                  <c:v>CROBEX</c:v>
                </c:pt>
              </c:strCache>
            </c:strRef>
          </c:tx>
          <c:spPr>
            <a:ln w="28575" cap="rnd">
              <a:solidFill>
                <a:sysClr val="windowText" lastClr="000000"/>
              </a:solidFill>
              <a:round/>
            </a:ln>
            <a:effectLst/>
          </c:spPr>
          <c:marker>
            <c:symbol val="none"/>
          </c:marker>
          <c:cat>
            <c:numRef>
              <c:f>Dionica!$T$15:$T$138</c:f>
              <c:numCache>
                <c:formatCode>m/d/yyyy</c:formatCode>
                <c:ptCount val="124"/>
                <c:pt idx="0">
                  <c:v>45107</c:v>
                </c:pt>
                <c:pt idx="1">
                  <c:v>45106</c:v>
                </c:pt>
                <c:pt idx="2">
                  <c:v>45105</c:v>
                </c:pt>
                <c:pt idx="3">
                  <c:v>45104</c:v>
                </c:pt>
                <c:pt idx="4">
                  <c:v>45103</c:v>
                </c:pt>
                <c:pt idx="5">
                  <c:v>45100</c:v>
                </c:pt>
                <c:pt idx="6">
                  <c:v>45098</c:v>
                </c:pt>
                <c:pt idx="7">
                  <c:v>45097</c:v>
                </c:pt>
                <c:pt idx="8">
                  <c:v>45096</c:v>
                </c:pt>
                <c:pt idx="9">
                  <c:v>45093</c:v>
                </c:pt>
                <c:pt idx="10">
                  <c:v>45092</c:v>
                </c:pt>
                <c:pt idx="11">
                  <c:v>45091</c:v>
                </c:pt>
                <c:pt idx="12">
                  <c:v>45090</c:v>
                </c:pt>
                <c:pt idx="13">
                  <c:v>45089</c:v>
                </c:pt>
                <c:pt idx="14">
                  <c:v>45086</c:v>
                </c:pt>
                <c:pt idx="15">
                  <c:v>45084</c:v>
                </c:pt>
                <c:pt idx="16">
                  <c:v>45083</c:v>
                </c:pt>
                <c:pt idx="17">
                  <c:v>45082</c:v>
                </c:pt>
                <c:pt idx="18">
                  <c:v>45079</c:v>
                </c:pt>
                <c:pt idx="19">
                  <c:v>45078</c:v>
                </c:pt>
                <c:pt idx="20">
                  <c:v>45077</c:v>
                </c:pt>
                <c:pt idx="21">
                  <c:v>45075</c:v>
                </c:pt>
                <c:pt idx="22">
                  <c:v>45072</c:v>
                </c:pt>
                <c:pt idx="23">
                  <c:v>45071</c:v>
                </c:pt>
                <c:pt idx="24">
                  <c:v>45070</c:v>
                </c:pt>
                <c:pt idx="25">
                  <c:v>45069</c:v>
                </c:pt>
                <c:pt idx="26">
                  <c:v>45068</c:v>
                </c:pt>
                <c:pt idx="27">
                  <c:v>45065</c:v>
                </c:pt>
                <c:pt idx="28">
                  <c:v>45064</c:v>
                </c:pt>
                <c:pt idx="29">
                  <c:v>45063</c:v>
                </c:pt>
                <c:pt idx="30">
                  <c:v>45062</c:v>
                </c:pt>
                <c:pt idx="31">
                  <c:v>45061</c:v>
                </c:pt>
                <c:pt idx="32">
                  <c:v>45058</c:v>
                </c:pt>
                <c:pt idx="33">
                  <c:v>45057</c:v>
                </c:pt>
                <c:pt idx="34">
                  <c:v>45056</c:v>
                </c:pt>
                <c:pt idx="35">
                  <c:v>45055</c:v>
                </c:pt>
                <c:pt idx="36">
                  <c:v>45054</c:v>
                </c:pt>
                <c:pt idx="37">
                  <c:v>45051</c:v>
                </c:pt>
                <c:pt idx="38">
                  <c:v>45050</c:v>
                </c:pt>
                <c:pt idx="39">
                  <c:v>45049</c:v>
                </c:pt>
                <c:pt idx="40">
                  <c:v>45048</c:v>
                </c:pt>
                <c:pt idx="41">
                  <c:v>45044</c:v>
                </c:pt>
                <c:pt idx="42">
                  <c:v>45043</c:v>
                </c:pt>
                <c:pt idx="43">
                  <c:v>45042</c:v>
                </c:pt>
                <c:pt idx="44">
                  <c:v>45041</c:v>
                </c:pt>
                <c:pt idx="45">
                  <c:v>45040</c:v>
                </c:pt>
                <c:pt idx="46">
                  <c:v>45037</c:v>
                </c:pt>
                <c:pt idx="47">
                  <c:v>45036</c:v>
                </c:pt>
                <c:pt idx="48">
                  <c:v>45035</c:v>
                </c:pt>
                <c:pt idx="49">
                  <c:v>45034</c:v>
                </c:pt>
                <c:pt idx="50">
                  <c:v>45033</c:v>
                </c:pt>
                <c:pt idx="51">
                  <c:v>45030</c:v>
                </c:pt>
                <c:pt idx="52">
                  <c:v>45029</c:v>
                </c:pt>
                <c:pt idx="53">
                  <c:v>45028</c:v>
                </c:pt>
                <c:pt idx="54">
                  <c:v>45027</c:v>
                </c:pt>
                <c:pt idx="55">
                  <c:v>45022</c:v>
                </c:pt>
                <c:pt idx="56">
                  <c:v>45021</c:v>
                </c:pt>
                <c:pt idx="57">
                  <c:v>45020</c:v>
                </c:pt>
                <c:pt idx="58">
                  <c:v>45019</c:v>
                </c:pt>
                <c:pt idx="59">
                  <c:v>45016</c:v>
                </c:pt>
                <c:pt idx="60">
                  <c:v>45015</c:v>
                </c:pt>
                <c:pt idx="61">
                  <c:v>45014</c:v>
                </c:pt>
                <c:pt idx="62">
                  <c:v>45013</c:v>
                </c:pt>
                <c:pt idx="63">
                  <c:v>45012</c:v>
                </c:pt>
                <c:pt idx="64">
                  <c:v>45009</c:v>
                </c:pt>
                <c:pt idx="65">
                  <c:v>45008</c:v>
                </c:pt>
                <c:pt idx="66">
                  <c:v>45007</c:v>
                </c:pt>
                <c:pt idx="67">
                  <c:v>45006</c:v>
                </c:pt>
                <c:pt idx="68">
                  <c:v>45005</c:v>
                </c:pt>
                <c:pt idx="69">
                  <c:v>45002</c:v>
                </c:pt>
                <c:pt idx="70">
                  <c:v>45001</c:v>
                </c:pt>
                <c:pt idx="71">
                  <c:v>45000</c:v>
                </c:pt>
                <c:pt idx="72">
                  <c:v>44999</c:v>
                </c:pt>
                <c:pt idx="73">
                  <c:v>44998</c:v>
                </c:pt>
                <c:pt idx="74">
                  <c:v>44995</c:v>
                </c:pt>
                <c:pt idx="75">
                  <c:v>44994</c:v>
                </c:pt>
                <c:pt idx="76">
                  <c:v>44993</c:v>
                </c:pt>
                <c:pt idx="77">
                  <c:v>44992</c:v>
                </c:pt>
                <c:pt idx="78">
                  <c:v>44991</c:v>
                </c:pt>
                <c:pt idx="79">
                  <c:v>44988</c:v>
                </c:pt>
                <c:pt idx="80">
                  <c:v>44987</c:v>
                </c:pt>
                <c:pt idx="81">
                  <c:v>44986</c:v>
                </c:pt>
                <c:pt idx="82">
                  <c:v>44985</c:v>
                </c:pt>
                <c:pt idx="83">
                  <c:v>44984</c:v>
                </c:pt>
                <c:pt idx="84">
                  <c:v>44981</c:v>
                </c:pt>
                <c:pt idx="85">
                  <c:v>44980</c:v>
                </c:pt>
                <c:pt idx="86">
                  <c:v>44979</c:v>
                </c:pt>
                <c:pt idx="87">
                  <c:v>44978</c:v>
                </c:pt>
                <c:pt idx="88">
                  <c:v>44977</c:v>
                </c:pt>
                <c:pt idx="89">
                  <c:v>44974</c:v>
                </c:pt>
                <c:pt idx="90">
                  <c:v>44973</c:v>
                </c:pt>
                <c:pt idx="91">
                  <c:v>44972</c:v>
                </c:pt>
                <c:pt idx="92">
                  <c:v>44971</c:v>
                </c:pt>
                <c:pt idx="93">
                  <c:v>44970</c:v>
                </c:pt>
                <c:pt idx="94">
                  <c:v>44967</c:v>
                </c:pt>
                <c:pt idx="95">
                  <c:v>44966</c:v>
                </c:pt>
                <c:pt idx="96">
                  <c:v>44965</c:v>
                </c:pt>
                <c:pt idx="97">
                  <c:v>44964</c:v>
                </c:pt>
                <c:pt idx="98">
                  <c:v>44963</c:v>
                </c:pt>
                <c:pt idx="99">
                  <c:v>44960</c:v>
                </c:pt>
                <c:pt idx="100">
                  <c:v>44959</c:v>
                </c:pt>
                <c:pt idx="101">
                  <c:v>44958</c:v>
                </c:pt>
                <c:pt idx="102">
                  <c:v>44957</c:v>
                </c:pt>
                <c:pt idx="103">
                  <c:v>44956</c:v>
                </c:pt>
                <c:pt idx="104">
                  <c:v>44953</c:v>
                </c:pt>
                <c:pt idx="105">
                  <c:v>44952</c:v>
                </c:pt>
                <c:pt idx="106">
                  <c:v>44951</c:v>
                </c:pt>
                <c:pt idx="107">
                  <c:v>44950</c:v>
                </c:pt>
                <c:pt idx="108">
                  <c:v>44949</c:v>
                </c:pt>
                <c:pt idx="109">
                  <c:v>44946</c:v>
                </c:pt>
                <c:pt idx="110">
                  <c:v>44945</c:v>
                </c:pt>
                <c:pt idx="111">
                  <c:v>44944</c:v>
                </c:pt>
                <c:pt idx="112">
                  <c:v>44943</c:v>
                </c:pt>
                <c:pt idx="113">
                  <c:v>44942</c:v>
                </c:pt>
                <c:pt idx="114">
                  <c:v>44939</c:v>
                </c:pt>
                <c:pt idx="115">
                  <c:v>44938</c:v>
                </c:pt>
                <c:pt idx="116">
                  <c:v>44937</c:v>
                </c:pt>
                <c:pt idx="117">
                  <c:v>44936</c:v>
                </c:pt>
                <c:pt idx="118">
                  <c:v>44935</c:v>
                </c:pt>
                <c:pt idx="119">
                  <c:v>44931</c:v>
                </c:pt>
                <c:pt idx="120">
                  <c:v>44930</c:v>
                </c:pt>
                <c:pt idx="121">
                  <c:v>44929</c:v>
                </c:pt>
                <c:pt idx="122">
                  <c:v>44928</c:v>
                </c:pt>
                <c:pt idx="123">
                  <c:v>44923</c:v>
                </c:pt>
              </c:numCache>
            </c:numRef>
          </c:cat>
          <c:val>
            <c:numRef>
              <c:f>Dionica!$V$15:$V$138</c:f>
              <c:numCache>
                <c:formatCode>0.0%</c:formatCode>
                <c:ptCount val="124"/>
                <c:pt idx="0">
                  <c:v>0.18573347879669466</c:v>
                </c:pt>
                <c:pt idx="1">
                  <c:v>0.19544618865789842</c:v>
                </c:pt>
                <c:pt idx="2">
                  <c:v>0.19417843505666998</c:v>
                </c:pt>
                <c:pt idx="3">
                  <c:v>0.19663312928056231</c:v>
                </c:pt>
                <c:pt idx="4">
                  <c:v>0.19412287613390689</c:v>
                </c:pt>
                <c:pt idx="5">
                  <c:v>0.19522395296684647</c:v>
                </c:pt>
                <c:pt idx="6">
                  <c:v>0.19061256237751767</c:v>
                </c:pt>
                <c:pt idx="7">
                  <c:v>0.19206719599167621</c:v>
                </c:pt>
                <c:pt idx="8">
                  <c:v>0.17745519930500819</c:v>
                </c:pt>
                <c:pt idx="9">
                  <c:v>0.17310140008485342</c:v>
                </c:pt>
                <c:pt idx="10">
                  <c:v>0.16827282461563309</c:v>
                </c:pt>
                <c:pt idx="11">
                  <c:v>0.17012142150029286</c:v>
                </c:pt>
                <c:pt idx="12">
                  <c:v>0.16854556841828794</c:v>
                </c:pt>
                <c:pt idx="13">
                  <c:v>0.1648433238378082</c:v>
                </c:pt>
                <c:pt idx="14">
                  <c:v>0.15419621391195415</c:v>
                </c:pt>
                <c:pt idx="15">
                  <c:v>0.15263046245226985</c:v>
                </c:pt>
                <c:pt idx="16">
                  <c:v>0.1410590540840857</c:v>
                </c:pt>
                <c:pt idx="17">
                  <c:v>0.14329151261692608</c:v>
                </c:pt>
                <c:pt idx="18">
                  <c:v>0.14282683799018114</c:v>
                </c:pt>
                <c:pt idx="19">
                  <c:v>0.1456653938622543</c:v>
                </c:pt>
                <c:pt idx="20">
                  <c:v>0.14008929834131334</c:v>
                </c:pt>
                <c:pt idx="21">
                  <c:v>0.14436228458290379</c:v>
                </c:pt>
                <c:pt idx="22">
                  <c:v>0.13815483766692926</c:v>
                </c:pt>
                <c:pt idx="23">
                  <c:v>0.13906398367577832</c:v>
                </c:pt>
                <c:pt idx="24">
                  <c:v>0.13873063013920039</c:v>
                </c:pt>
                <c:pt idx="25">
                  <c:v>0.13714972624603505</c:v>
                </c:pt>
                <c:pt idx="26">
                  <c:v>0.14494817867749554</c:v>
                </c:pt>
                <c:pt idx="27">
                  <c:v>0.13977109723821646</c:v>
                </c:pt>
                <c:pt idx="28">
                  <c:v>0.14029133078772449</c:v>
                </c:pt>
                <c:pt idx="29">
                  <c:v>0.13757399438349793</c:v>
                </c:pt>
                <c:pt idx="30">
                  <c:v>0.13254843727902688</c:v>
                </c:pt>
                <c:pt idx="31">
                  <c:v>0.13963472533688903</c:v>
                </c:pt>
                <c:pt idx="32">
                  <c:v>0.14168535466795973</c:v>
                </c:pt>
                <c:pt idx="33">
                  <c:v>0.14034183889932716</c:v>
                </c:pt>
                <c:pt idx="34">
                  <c:v>0.13557387316403013</c:v>
                </c:pt>
                <c:pt idx="35">
                  <c:v>0.13261914863527058</c:v>
                </c:pt>
                <c:pt idx="36">
                  <c:v>0.13546780612966436</c:v>
                </c:pt>
                <c:pt idx="37">
                  <c:v>0.13085136472917536</c:v>
                </c:pt>
                <c:pt idx="38">
                  <c:v>0.13374547952401139</c:v>
                </c:pt>
                <c:pt idx="39">
                  <c:v>0.13470008283330315</c:v>
                </c:pt>
                <c:pt idx="40">
                  <c:v>0.12967957653999229</c:v>
                </c:pt>
                <c:pt idx="41">
                  <c:v>0.12676020768935481</c:v>
                </c:pt>
                <c:pt idx="42">
                  <c:v>0.13746792734913238</c:v>
                </c:pt>
                <c:pt idx="43">
                  <c:v>0.1385538517485907</c:v>
                </c:pt>
                <c:pt idx="44">
                  <c:v>0.13926601612218925</c:v>
                </c:pt>
                <c:pt idx="45">
                  <c:v>0.14181162494696653</c:v>
                </c:pt>
                <c:pt idx="46">
                  <c:v>0.14442289431682731</c:v>
                </c:pt>
                <c:pt idx="47">
                  <c:v>0.14476634947572564</c:v>
                </c:pt>
                <c:pt idx="48">
                  <c:v>0.14364506939814548</c:v>
                </c:pt>
                <c:pt idx="49">
                  <c:v>0.14266016122189207</c:v>
                </c:pt>
                <c:pt idx="50">
                  <c:v>0.13937713396771501</c:v>
                </c:pt>
                <c:pt idx="51">
                  <c:v>0.13933672747843295</c:v>
                </c:pt>
                <c:pt idx="52">
                  <c:v>0.13601329373497384</c:v>
                </c:pt>
                <c:pt idx="53">
                  <c:v>0.13697799866658578</c:v>
                </c:pt>
                <c:pt idx="54">
                  <c:v>0.14050851566761624</c:v>
                </c:pt>
                <c:pt idx="55">
                  <c:v>0.13799826252096081</c:v>
                </c:pt>
                <c:pt idx="56">
                  <c:v>0.13654362890680227</c:v>
                </c:pt>
                <c:pt idx="57">
                  <c:v>0.1326848091803543</c:v>
                </c:pt>
                <c:pt idx="58">
                  <c:v>0.12942703598197869</c:v>
                </c:pt>
                <c:pt idx="59">
                  <c:v>0.13008364143281392</c:v>
                </c:pt>
                <c:pt idx="60">
                  <c:v>0.12643190496393708</c:v>
                </c:pt>
                <c:pt idx="61">
                  <c:v>0.12477018809220741</c:v>
                </c:pt>
                <c:pt idx="62">
                  <c:v>0.12434086914358433</c:v>
                </c:pt>
                <c:pt idx="63">
                  <c:v>0.12243671333616168</c:v>
                </c:pt>
                <c:pt idx="64">
                  <c:v>0.11564337232559541</c:v>
                </c:pt>
                <c:pt idx="65">
                  <c:v>0.11877487524496422</c:v>
                </c:pt>
                <c:pt idx="66">
                  <c:v>0.11854758874275206</c:v>
                </c:pt>
                <c:pt idx="67">
                  <c:v>0.12453785077883484</c:v>
                </c:pt>
                <c:pt idx="68">
                  <c:v>0.13259389457946935</c:v>
                </c:pt>
                <c:pt idx="69">
                  <c:v>0.13368486979008809</c:v>
                </c:pt>
                <c:pt idx="70">
                  <c:v>0.12402771885164765</c:v>
                </c:pt>
                <c:pt idx="71">
                  <c:v>0.12042143968321306</c:v>
                </c:pt>
                <c:pt idx="72">
                  <c:v>0.14047821080065459</c:v>
                </c:pt>
                <c:pt idx="73">
                  <c:v>0.13494252176899613</c:v>
                </c:pt>
                <c:pt idx="74">
                  <c:v>0.14694829989696356</c:v>
                </c:pt>
                <c:pt idx="75">
                  <c:v>0.14990302442572268</c:v>
                </c:pt>
                <c:pt idx="76">
                  <c:v>0.14653918419298151</c:v>
                </c:pt>
                <c:pt idx="77">
                  <c:v>0.14116007030729127</c:v>
                </c:pt>
                <c:pt idx="78">
                  <c:v>0.14485726407661059</c:v>
                </c:pt>
                <c:pt idx="79">
                  <c:v>0.13829120956825647</c:v>
                </c:pt>
                <c:pt idx="80">
                  <c:v>0.14015495888639706</c:v>
                </c:pt>
                <c:pt idx="81">
                  <c:v>0.13683657595409815</c:v>
                </c:pt>
                <c:pt idx="82">
                  <c:v>0.12514394811806784</c:v>
                </c:pt>
                <c:pt idx="83">
                  <c:v>0.11817887952805228</c:v>
                </c:pt>
                <c:pt idx="84">
                  <c:v>0.11150675798533238</c:v>
                </c:pt>
                <c:pt idx="85">
                  <c:v>9.9920197183667625E-2</c:v>
                </c:pt>
                <c:pt idx="86">
                  <c:v>9.5728023920641503E-2</c:v>
                </c:pt>
                <c:pt idx="87">
                  <c:v>9.6662423985292012E-2</c:v>
                </c:pt>
                <c:pt idx="88">
                  <c:v>9.4121865971674934E-2</c:v>
                </c:pt>
                <c:pt idx="89">
                  <c:v>8.6449683819221246E-2</c:v>
                </c:pt>
                <c:pt idx="90">
                  <c:v>8.6682021132593823E-2</c:v>
                </c:pt>
                <c:pt idx="91">
                  <c:v>8.940440834798058E-2</c:v>
                </c:pt>
                <c:pt idx="92">
                  <c:v>8.901044507747935E-2</c:v>
                </c:pt>
                <c:pt idx="93">
                  <c:v>7.8156251894054174E-2</c:v>
                </c:pt>
                <c:pt idx="94">
                  <c:v>7.9252277915833114E-2</c:v>
                </c:pt>
                <c:pt idx="95">
                  <c:v>8.0050306079156197E-2</c:v>
                </c:pt>
                <c:pt idx="96">
                  <c:v>7.5827827949168647E-2</c:v>
                </c:pt>
                <c:pt idx="97">
                  <c:v>7.1867991999515102E-2</c:v>
                </c:pt>
                <c:pt idx="98">
                  <c:v>7.7317817241449038E-2</c:v>
                </c:pt>
                <c:pt idx="99">
                  <c:v>6.7079823019576823E-2</c:v>
                </c:pt>
                <c:pt idx="100">
                  <c:v>6.852940582257494E-2</c:v>
                </c:pt>
                <c:pt idx="101">
                  <c:v>6.9635533466674726E-2</c:v>
                </c:pt>
                <c:pt idx="102">
                  <c:v>6.6120168899125087E-2</c:v>
                </c:pt>
                <c:pt idx="103">
                  <c:v>6.8347576620805262E-2</c:v>
                </c:pt>
                <c:pt idx="104">
                  <c:v>7.1918500111117778E-2</c:v>
                </c:pt>
                <c:pt idx="105">
                  <c:v>7.1953855789239851E-2</c:v>
                </c:pt>
                <c:pt idx="106">
                  <c:v>6.4221063902862863E-2</c:v>
                </c:pt>
                <c:pt idx="107">
                  <c:v>6.1614845344162061E-2</c:v>
                </c:pt>
                <c:pt idx="108">
                  <c:v>4.7452370850758596E-2</c:v>
                </c:pt>
                <c:pt idx="109">
                  <c:v>4.4937066892942967E-2</c:v>
                </c:pt>
                <c:pt idx="110">
                  <c:v>3.9689274097419958E-2</c:v>
                </c:pt>
                <c:pt idx="111">
                  <c:v>4.473503444653204E-2</c:v>
                </c:pt>
                <c:pt idx="112">
                  <c:v>3.763359395518906E-2</c:v>
                </c:pt>
                <c:pt idx="113">
                  <c:v>3.5037477018809104E-2</c:v>
                </c:pt>
                <c:pt idx="114">
                  <c:v>6.4296826070266766E-2</c:v>
                </c:pt>
                <c:pt idx="115">
                  <c:v>5.7397418025334712E-2</c:v>
                </c:pt>
                <c:pt idx="116">
                  <c:v>4.4684526334929364E-2</c:v>
                </c:pt>
                <c:pt idx="117">
                  <c:v>3.5638523546881684E-2</c:v>
                </c:pt>
                <c:pt idx="118">
                  <c:v>2.8734064690789207E-2</c:v>
                </c:pt>
                <c:pt idx="119">
                  <c:v>1.3591732832292758E-2</c:v>
                </c:pt>
                <c:pt idx="120">
                  <c:v>1.2101743540012366E-2</c:v>
                </c:pt>
                <c:pt idx="121">
                  <c:v>1.2925025759136899E-2</c:v>
                </c:pt>
                <c:pt idx="122">
                  <c:v>9.5409822817544843E-3</c:v>
                </c:pt>
                <c:pt idx="123">
                  <c:v>0</c:v>
                </c:pt>
              </c:numCache>
            </c:numRef>
          </c:val>
          <c:smooth val="0"/>
          <c:extLst>
            <c:ext xmlns:c16="http://schemas.microsoft.com/office/drawing/2014/chart" uri="{C3380CC4-5D6E-409C-BE32-E72D297353CC}">
              <c16:uniqueId val="{00000001-B888-4983-AFC7-173E8C281DA4}"/>
            </c:ext>
          </c:extLst>
        </c:ser>
        <c:ser>
          <c:idx val="2"/>
          <c:order val="2"/>
          <c:tx>
            <c:strRef>
              <c:f>Dionica!$W$14</c:f>
              <c:strCache>
                <c:ptCount val="1"/>
                <c:pt idx="0">
                  <c:v>CROBEX10</c:v>
                </c:pt>
              </c:strCache>
            </c:strRef>
          </c:tx>
          <c:spPr>
            <a:ln w="19050" cap="rnd">
              <a:solidFill>
                <a:srgbClr val="E7E6E6">
                  <a:lumMod val="50000"/>
                </a:srgbClr>
              </a:solidFill>
              <a:round/>
            </a:ln>
            <a:effectLst/>
          </c:spPr>
          <c:marker>
            <c:symbol val="none"/>
          </c:marker>
          <c:cat>
            <c:numRef>
              <c:f>Dionica!$T$15:$T$138</c:f>
              <c:numCache>
                <c:formatCode>m/d/yyyy</c:formatCode>
                <c:ptCount val="124"/>
                <c:pt idx="0">
                  <c:v>45107</c:v>
                </c:pt>
                <c:pt idx="1">
                  <c:v>45106</c:v>
                </c:pt>
                <c:pt idx="2">
                  <c:v>45105</c:v>
                </c:pt>
                <c:pt idx="3">
                  <c:v>45104</c:v>
                </c:pt>
                <c:pt idx="4">
                  <c:v>45103</c:v>
                </c:pt>
                <c:pt idx="5">
                  <c:v>45100</c:v>
                </c:pt>
                <c:pt idx="6">
                  <c:v>45098</c:v>
                </c:pt>
                <c:pt idx="7">
                  <c:v>45097</c:v>
                </c:pt>
                <c:pt idx="8">
                  <c:v>45096</c:v>
                </c:pt>
                <c:pt idx="9">
                  <c:v>45093</c:v>
                </c:pt>
                <c:pt idx="10">
                  <c:v>45092</c:v>
                </c:pt>
                <c:pt idx="11">
                  <c:v>45091</c:v>
                </c:pt>
                <c:pt idx="12">
                  <c:v>45090</c:v>
                </c:pt>
                <c:pt idx="13">
                  <c:v>45089</c:v>
                </c:pt>
                <c:pt idx="14">
                  <c:v>45086</c:v>
                </c:pt>
                <c:pt idx="15">
                  <c:v>45084</c:v>
                </c:pt>
                <c:pt idx="16">
                  <c:v>45083</c:v>
                </c:pt>
                <c:pt idx="17">
                  <c:v>45082</c:v>
                </c:pt>
                <c:pt idx="18">
                  <c:v>45079</c:v>
                </c:pt>
                <c:pt idx="19">
                  <c:v>45078</c:v>
                </c:pt>
                <c:pt idx="20">
                  <c:v>45077</c:v>
                </c:pt>
                <c:pt idx="21">
                  <c:v>45075</c:v>
                </c:pt>
                <c:pt idx="22">
                  <c:v>45072</c:v>
                </c:pt>
                <c:pt idx="23">
                  <c:v>45071</c:v>
                </c:pt>
                <c:pt idx="24">
                  <c:v>45070</c:v>
                </c:pt>
                <c:pt idx="25">
                  <c:v>45069</c:v>
                </c:pt>
                <c:pt idx="26">
                  <c:v>45068</c:v>
                </c:pt>
                <c:pt idx="27">
                  <c:v>45065</c:v>
                </c:pt>
                <c:pt idx="28">
                  <c:v>45064</c:v>
                </c:pt>
                <c:pt idx="29">
                  <c:v>45063</c:v>
                </c:pt>
                <c:pt idx="30">
                  <c:v>45062</c:v>
                </c:pt>
                <c:pt idx="31">
                  <c:v>45061</c:v>
                </c:pt>
                <c:pt idx="32">
                  <c:v>45058</c:v>
                </c:pt>
                <c:pt idx="33">
                  <c:v>45057</c:v>
                </c:pt>
                <c:pt idx="34">
                  <c:v>45056</c:v>
                </c:pt>
                <c:pt idx="35">
                  <c:v>45055</c:v>
                </c:pt>
                <c:pt idx="36">
                  <c:v>45054</c:v>
                </c:pt>
                <c:pt idx="37">
                  <c:v>45051</c:v>
                </c:pt>
                <c:pt idx="38">
                  <c:v>45050</c:v>
                </c:pt>
                <c:pt idx="39">
                  <c:v>45049</c:v>
                </c:pt>
                <c:pt idx="40">
                  <c:v>45048</c:v>
                </c:pt>
                <c:pt idx="41">
                  <c:v>45044</c:v>
                </c:pt>
                <c:pt idx="42">
                  <c:v>45043</c:v>
                </c:pt>
                <c:pt idx="43">
                  <c:v>45042</c:v>
                </c:pt>
                <c:pt idx="44">
                  <c:v>45041</c:v>
                </c:pt>
                <c:pt idx="45">
                  <c:v>45040</c:v>
                </c:pt>
                <c:pt idx="46">
                  <c:v>45037</c:v>
                </c:pt>
                <c:pt idx="47">
                  <c:v>45036</c:v>
                </c:pt>
                <c:pt idx="48">
                  <c:v>45035</c:v>
                </c:pt>
                <c:pt idx="49">
                  <c:v>45034</c:v>
                </c:pt>
                <c:pt idx="50">
                  <c:v>45033</c:v>
                </c:pt>
                <c:pt idx="51">
                  <c:v>45030</c:v>
                </c:pt>
                <c:pt idx="52">
                  <c:v>45029</c:v>
                </c:pt>
                <c:pt idx="53">
                  <c:v>45028</c:v>
                </c:pt>
                <c:pt idx="54">
                  <c:v>45027</c:v>
                </c:pt>
                <c:pt idx="55">
                  <c:v>45022</c:v>
                </c:pt>
                <c:pt idx="56">
                  <c:v>45021</c:v>
                </c:pt>
                <c:pt idx="57">
                  <c:v>45020</c:v>
                </c:pt>
                <c:pt idx="58">
                  <c:v>45019</c:v>
                </c:pt>
                <c:pt idx="59">
                  <c:v>45016</c:v>
                </c:pt>
                <c:pt idx="60">
                  <c:v>45015</c:v>
                </c:pt>
                <c:pt idx="61">
                  <c:v>45014</c:v>
                </c:pt>
                <c:pt idx="62">
                  <c:v>45013</c:v>
                </c:pt>
                <c:pt idx="63">
                  <c:v>45012</c:v>
                </c:pt>
                <c:pt idx="64">
                  <c:v>45009</c:v>
                </c:pt>
                <c:pt idx="65">
                  <c:v>45008</c:v>
                </c:pt>
                <c:pt idx="66">
                  <c:v>45007</c:v>
                </c:pt>
                <c:pt idx="67">
                  <c:v>45006</c:v>
                </c:pt>
                <c:pt idx="68">
                  <c:v>45005</c:v>
                </c:pt>
                <c:pt idx="69">
                  <c:v>45002</c:v>
                </c:pt>
                <c:pt idx="70">
                  <c:v>45001</c:v>
                </c:pt>
                <c:pt idx="71">
                  <c:v>45000</c:v>
                </c:pt>
                <c:pt idx="72">
                  <c:v>44999</c:v>
                </c:pt>
                <c:pt idx="73">
                  <c:v>44998</c:v>
                </c:pt>
                <c:pt idx="74">
                  <c:v>44995</c:v>
                </c:pt>
                <c:pt idx="75">
                  <c:v>44994</c:v>
                </c:pt>
                <c:pt idx="76">
                  <c:v>44993</c:v>
                </c:pt>
                <c:pt idx="77">
                  <c:v>44992</c:v>
                </c:pt>
                <c:pt idx="78">
                  <c:v>44991</c:v>
                </c:pt>
                <c:pt idx="79">
                  <c:v>44988</c:v>
                </c:pt>
                <c:pt idx="80">
                  <c:v>44987</c:v>
                </c:pt>
                <c:pt idx="81">
                  <c:v>44986</c:v>
                </c:pt>
                <c:pt idx="82">
                  <c:v>44985</c:v>
                </c:pt>
                <c:pt idx="83">
                  <c:v>44984</c:v>
                </c:pt>
                <c:pt idx="84">
                  <c:v>44981</c:v>
                </c:pt>
                <c:pt idx="85">
                  <c:v>44980</c:v>
                </c:pt>
                <c:pt idx="86">
                  <c:v>44979</c:v>
                </c:pt>
                <c:pt idx="87">
                  <c:v>44978</c:v>
                </c:pt>
                <c:pt idx="88">
                  <c:v>44977</c:v>
                </c:pt>
                <c:pt idx="89">
                  <c:v>44974</c:v>
                </c:pt>
                <c:pt idx="90">
                  <c:v>44973</c:v>
                </c:pt>
                <c:pt idx="91">
                  <c:v>44972</c:v>
                </c:pt>
                <c:pt idx="92">
                  <c:v>44971</c:v>
                </c:pt>
                <c:pt idx="93">
                  <c:v>44970</c:v>
                </c:pt>
                <c:pt idx="94">
                  <c:v>44967</c:v>
                </c:pt>
                <c:pt idx="95">
                  <c:v>44966</c:v>
                </c:pt>
                <c:pt idx="96">
                  <c:v>44965</c:v>
                </c:pt>
                <c:pt idx="97">
                  <c:v>44964</c:v>
                </c:pt>
                <c:pt idx="98">
                  <c:v>44963</c:v>
                </c:pt>
                <c:pt idx="99">
                  <c:v>44960</c:v>
                </c:pt>
                <c:pt idx="100">
                  <c:v>44959</c:v>
                </c:pt>
                <c:pt idx="101">
                  <c:v>44958</c:v>
                </c:pt>
                <c:pt idx="102">
                  <c:v>44957</c:v>
                </c:pt>
                <c:pt idx="103">
                  <c:v>44956</c:v>
                </c:pt>
                <c:pt idx="104">
                  <c:v>44953</c:v>
                </c:pt>
                <c:pt idx="105">
                  <c:v>44952</c:v>
                </c:pt>
                <c:pt idx="106">
                  <c:v>44951</c:v>
                </c:pt>
                <c:pt idx="107">
                  <c:v>44950</c:v>
                </c:pt>
                <c:pt idx="108">
                  <c:v>44949</c:v>
                </c:pt>
                <c:pt idx="109">
                  <c:v>44946</c:v>
                </c:pt>
                <c:pt idx="110">
                  <c:v>44945</c:v>
                </c:pt>
                <c:pt idx="111">
                  <c:v>44944</c:v>
                </c:pt>
                <c:pt idx="112">
                  <c:v>44943</c:v>
                </c:pt>
                <c:pt idx="113">
                  <c:v>44942</c:v>
                </c:pt>
                <c:pt idx="114">
                  <c:v>44939</c:v>
                </c:pt>
                <c:pt idx="115">
                  <c:v>44938</c:v>
                </c:pt>
                <c:pt idx="116">
                  <c:v>44937</c:v>
                </c:pt>
                <c:pt idx="117">
                  <c:v>44936</c:v>
                </c:pt>
                <c:pt idx="118">
                  <c:v>44935</c:v>
                </c:pt>
                <c:pt idx="119">
                  <c:v>44931</c:v>
                </c:pt>
                <c:pt idx="120">
                  <c:v>44930</c:v>
                </c:pt>
                <c:pt idx="121">
                  <c:v>44929</c:v>
                </c:pt>
                <c:pt idx="122">
                  <c:v>44928</c:v>
                </c:pt>
                <c:pt idx="123">
                  <c:v>44923</c:v>
                </c:pt>
              </c:numCache>
            </c:numRef>
          </c:cat>
          <c:val>
            <c:numRef>
              <c:f>Dionica!$W$15:$W$138</c:f>
              <c:numCache>
                <c:formatCode>0.0%</c:formatCode>
                <c:ptCount val="124"/>
                <c:pt idx="0">
                  <c:v>0.18634260260346824</c:v>
                </c:pt>
                <c:pt idx="1">
                  <c:v>0.20193746486182573</c:v>
                </c:pt>
                <c:pt idx="2">
                  <c:v>0.19865934351078995</c:v>
                </c:pt>
                <c:pt idx="3">
                  <c:v>0.20225749253989522</c:v>
                </c:pt>
                <c:pt idx="4">
                  <c:v>0.19985296025602217</c:v>
                </c:pt>
                <c:pt idx="5">
                  <c:v>0.19673917744237324</c:v>
                </c:pt>
                <c:pt idx="6">
                  <c:v>0.19097867923712308</c:v>
                </c:pt>
                <c:pt idx="7">
                  <c:v>0.18777840245642863</c:v>
                </c:pt>
                <c:pt idx="8">
                  <c:v>0.16686416122475434</c:v>
                </c:pt>
                <c:pt idx="9">
                  <c:v>0.15611296112096174</c:v>
                </c:pt>
                <c:pt idx="10">
                  <c:v>0.14932318470786643</c:v>
                </c:pt>
                <c:pt idx="11">
                  <c:v>0.15097521947844128</c:v>
                </c:pt>
                <c:pt idx="12">
                  <c:v>0.15345759633265565</c:v>
                </c:pt>
                <c:pt idx="13">
                  <c:v>0.14567313929853376</c:v>
                </c:pt>
                <c:pt idx="14">
                  <c:v>0.13725727630497753</c:v>
                </c:pt>
                <c:pt idx="15">
                  <c:v>0.1349305885914458</c:v>
                </c:pt>
                <c:pt idx="16">
                  <c:v>0.12452536435583594</c:v>
                </c:pt>
                <c:pt idx="17">
                  <c:v>0.12723262552436965</c:v>
                </c:pt>
                <c:pt idx="18">
                  <c:v>0.12725857371448335</c:v>
                </c:pt>
                <c:pt idx="19">
                  <c:v>0.1329671755395061</c:v>
                </c:pt>
                <c:pt idx="20">
                  <c:v>0.12455131254594987</c:v>
                </c:pt>
                <c:pt idx="21">
                  <c:v>0.12654067378800327</c:v>
                </c:pt>
                <c:pt idx="22">
                  <c:v>0.11999308048263635</c:v>
                </c:pt>
                <c:pt idx="23">
                  <c:v>0.11812481079444703</c:v>
                </c:pt>
                <c:pt idx="24">
                  <c:v>0.11706093499978376</c:v>
                </c:pt>
                <c:pt idx="25">
                  <c:v>0.1149072352203433</c:v>
                </c:pt>
                <c:pt idx="26">
                  <c:v>0.12021796479695546</c:v>
                </c:pt>
                <c:pt idx="27">
                  <c:v>0.11375686545863428</c:v>
                </c:pt>
                <c:pt idx="28">
                  <c:v>0.11315140768931364</c:v>
                </c:pt>
                <c:pt idx="29">
                  <c:v>0.11245945595294726</c:v>
                </c:pt>
                <c:pt idx="30">
                  <c:v>0.10855857803918179</c:v>
                </c:pt>
                <c:pt idx="31">
                  <c:v>0.1151061713445487</c:v>
                </c:pt>
                <c:pt idx="32">
                  <c:v>0.11703498680967006</c:v>
                </c:pt>
                <c:pt idx="33">
                  <c:v>0.12070233101241179</c:v>
                </c:pt>
                <c:pt idx="34">
                  <c:v>0.11684470008216929</c:v>
                </c:pt>
                <c:pt idx="35">
                  <c:v>0.11247675474635632</c:v>
                </c:pt>
                <c:pt idx="36">
                  <c:v>0.11661116637114555</c:v>
                </c:pt>
                <c:pt idx="37">
                  <c:v>0.11295247156510824</c:v>
                </c:pt>
                <c:pt idx="38">
                  <c:v>0.1158327206677332</c:v>
                </c:pt>
                <c:pt idx="39">
                  <c:v>0.11483804004670661</c:v>
                </c:pt>
                <c:pt idx="40">
                  <c:v>0.10919863339532077</c:v>
                </c:pt>
                <c:pt idx="41">
                  <c:v>0.10879211175020531</c:v>
                </c:pt>
                <c:pt idx="42">
                  <c:v>0.11794317346365091</c:v>
                </c:pt>
                <c:pt idx="43">
                  <c:v>0.12360852830515068</c:v>
                </c:pt>
                <c:pt idx="44">
                  <c:v>0.12129913938502779</c:v>
                </c:pt>
                <c:pt idx="45">
                  <c:v>0.1264282316308436</c:v>
                </c:pt>
                <c:pt idx="46">
                  <c:v>0.12674825930891309</c:v>
                </c:pt>
                <c:pt idx="47">
                  <c:v>0.1264282316308436</c:v>
                </c:pt>
                <c:pt idx="48">
                  <c:v>0.1244129221986765</c:v>
                </c:pt>
                <c:pt idx="49">
                  <c:v>0.12342689097435433</c:v>
                </c:pt>
                <c:pt idx="50">
                  <c:v>0.1238420620161742</c:v>
                </c:pt>
                <c:pt idx="51">
                  <c:v>0.12336634519742229</c:v>
                </c:pt>
                <c:pt idx="52">
                  <c:v>0.12146347792241485</c:v>
                </c:pt>
                <c:pt idx="53">
                  <c:v>0.11904164684513252</c:v>
                </c:pt>
                <c:pt idx="54">
                  <c:v>0.11144747653851139</c:v>
                </c:pt>
                <c:pt idx="55">
                  <c:v>0.11102365609998688</c:v>
                </c:pt>
                <c:pt idx="56">
                  <c:v>0.1105825368680533</c:v>
                </c:pt>
                <c:pt idx="57">
                  <c:v>0.10777148293906502</c:v>
                </c:pt>
                <c:pt idx="58">
                  <c:v>0.10430307486052848</c:v>
                </c:pt>
                <c:pt idx="59">
                  <c:v>0.10268563767677197</c:v>
                </c:pt>
                <c:pt idx="60">
                  <c:v>9.9805388574146781E-2</c:v>
                </c:pt>
                <c:pt idx="61">
                  <c:v>9.6925139471521815E-2</c:v>
                </c:pt>
                <c:pt idx="62">
                  <c:v>9.5541235998788832E-2</c:v>
                </c:pt>
                <c:pt idx="63">
                  <c:v>9.5281754097651605E-2</c:v>
                </c:pt>
                <c:pt idx="64">
                  <c:v>9.0740820827747148E-2</c:v>
                </c:pt>
                <c:pt idx="65">
                  <c:v>9.3871902434805143E-2</c:v>
                </c:pt>
                <c:pt idx="66">
                  <c:v>9.4849284262422673E-2</c:v>
                </c:pt>
                <c:pt idx="67">
                  <c:v>0.10066167884790023</c:v>
                </c:pt>
                <c:pt idx="68">
                  <c:v>0.10610214937508089</c:v>
                </c:pt>
                <c:pt idx="69">
                  <c:v>0.10744280586429089</c:v>
                </c:pt>
                <c:pt idx="70">
                  <c:v>9.7547896034251513E-2</c:v>
                </c:pt>
                <c:pt idx="71">
                  <c:v>9.6129394974700411E-2</c:v>
                </c:pt>
                <c:pt idx="72">
                  <c:v>0.11541754962591333</c:v>
                </c:pt>
                <c:pt idx="73">
                  <c:v>0.11284002940794857</c:v>
                </c:pt>
                <c:pt idx="74">
                  <c:v>0.12233706698957736</c:v>
                </c:pt>
                <c:pt idx="75">
                  <c:v>0.12509622453833824</c:v>
                </c:pt>
                <c:pt idx="76">
                  <c:v>0.12007092505297745</c:v>
                </c:pt>
                <c:pt idx="77">
                  <c:v>0.11860052761319895</c:v>
                </c:pt>
                <c:pt idx="78">
                  <c:v>0.12058123945854771</c:v>
                </c:pt>
                <c:pt idx="79">
                  <c:v>0.11290057518488084</c:v>
                </c:pt>
                <c:pt idx="80">
                  <c:v>0.11697444103273802</c:v>
                </c:pt>
                <c:pt idx="81">
                  <c:v>0.11688794706569205</c:v>
                </c:pt>
                <c:pt idx="82">
                  <c:v>0.10464040133200703</c:v>
                </c:pt>
                <c:pt idx="83">
                  <c:v>9.5982355230722405E-2</c:v>
                </c:pt>
                <c:pt idx="84">
                  <c:v>9.4624399948103566E-2</c:v>
                </c:pt>
                <c:pt idx="85">
                  <c:v>9.2730182069800549E-2</c:v>
                </c:pt>
                <c:pt idx="86">
                  <c:v>8.746269947671137E-2</c:v>
                </c:pt>
                <c:pt idx="87">
                  <c:v>8.6874540500800013E-2</c:v>
                </c:pt>
                <c:pt idx="88">
                  <c:v>8.6623707996367205E-2</c:v>
                </c:pt>
                <c:pt idx="89">
                  <c:v>8.1217835056004661E-2</c:v>
                </c:pt>
                <c:pt idx="90">
                  <c:v>8.2195216883622413E-2</c:v>
                </c:pt>
                <c:pt idx="91">
                  <c:v>8.5663624962158957E-2</c:v>
                </c:pt>
                <c:pt idx="92">
                  <c:v>8.5931756260000824E-2</c:v>
                </c:pt>
                <c:pt idx="93">
                  <c:v>7.7636984820308674E-2</c:v>
                </c:pt>
                <c:pt idx="94">
                  <c:v>7.9003589499632376E-2</c:v>
                </c:pt>
                <c:pt idx="95">
                  <c:v>7.951390390520241E-2</c:v>
                </c:pt>
                <c:pt idx="96">
                  <c:v>7.3571768369156132E-2</c:v>
                </c:pt>
                <c:pt idx="97">
                  <c:v>6.9956320546641804E-2</c:v>
                </c:pt>
                <c:pt idx="98">
                  <c:v>7.1115339705055458E-2</c:v>
                </c:pt>
                <c:pt idx="99">
                  <c:v>6.8044803874929505E-2</c:v>
                </c:pt>
                <c:pt idx="100">
                  <c:v>6.6410067897764158E-2</c:v>
                </c:pt>
                <c:pt idx="101">
                  <c:v>6.9930372356528103E-2</c:v>
                </c:pt>
                <c:pt idx="102">
                  <c:v>6.8278337585953253E-2</c:v>
                </c:pt>
                <c:pt idx="103">
                  <c:v>7.2360852830514855E-2</c:v>
                </c:pt>
                <c:pt idx="104">
                  <c:v>7.6175236777234812E-2</c:v>
                </c:pt>
                <c:pt idx="105">
                  <c:v>7.7265060762011784E-2</c:v>
                </c:pt>
                <c:pt idx="106">
                  <c:v>6.8952990528910352E-2</c:v>
                </c:pt>
                <c:pt idx="107">
                  <c:v>6.4195822341391429E-2</c:v>
                </c:pt>
                <c:pt idx="108">
                  <c:v>4.8159840851100588E-2</c:v>
                </c:pt>
                <c:pt idx="109">
                  <c:v>4.1819833066643497E-2</c:v>
                </c:pt>
                <c:pt idx="110">
                  <c:v>3.7157808242874957E-2</c:v>
                </c:pt>
                <c:pt idx="111">
                  <c:v>3.9017428534359633E-2</c:v>
                </c:pt>
                <c:pt idx="112">
                  <c:v>2.9537689746140128E-2</c:v>
                </c:pt>
                <c:pt idx="113">
                  <c:v>2.5040003459758431E-2</c:v>
                </c:pt>
                <c:pt idx="114">
                  <c:v>6.2993556199455014E-2</c:v>
                </c:pt>
                <c:pt idx="115">
                  <c:v>5.6333520736928433E-2</c:v>
                </c:pt>
                <c:pt idx="116">
                  <c:v>4.2676123340396943E-2</c:v>
                </c:pt>
                <c:pt idx="117">
                  <c:v>3.46062362150239E-2</c:v>
                </c:pt>
                <c:pt idx="118">
                  <c:v>2.9996107771482761E-2</c:v>
                </c:pt>
                <c:pt idx="119">
                  <c:v>1.1235566319249157E-2</c:v>
                </c:pt>
                <c:pt idx="120">
                  <c:v>8.4850581671926939E-3</c:v>
                </c:pt>
                <c:pt idx="121">
                  <c:v>1.197076503913852E-2</c:v>
                </c:pt>
                <c:pt idx="122">
                  <c:v>6.4956969251395158E-3</c:v>
                </c:pt>
                <c:pt idx="123">
                  <c:v>0</c:v>
                </c:pt>
              </c:numCache>
            </c:numRef>
          </c:val>
          <c:smooth val="0"/>
          <c:extLst>
            <c:ext xmlns:c16="http://schemas.microsoft.com/office/drawing/2014/chart" uri="{C3380CC4-5D6E-409C-BE32-E72D297353CC}">
              <c16:uniqueId val="{00000002-B888-4983-AFC7-173E8C281DA4}"/>
            </c:ext>
          </c:extLst>
        </c:ser>
        <c:dLbls>
          <c:showLegendKey val="0"/>
          <c:showVal val="0"/>
          <c:showCatName val="0"/>
          <c:showSerName val="0"/>
          <c:showPercent val="0"/>
          <c:showBubbleSize val="0"/>
        </c:dLbls>
        <c:smooth val="0"/>
        <c:axId val="382681416"/>
        <c:axId val="382681024"/>
      </c:lineChart>
      <c:dateAx>
        <c:axId val="382681416"/>
        <c:scaling>
          <c:orientation val="minMax"/>
          <c:min val="44926"/>
        </c:scaling>
        <c:delete val="0"/>
        <c:axPos val="b"/>
        <c:numFmt formatCode="dd/mm/yy;@" sourceLinked="0"/>
        <c:majorTickMark val="out"/>
        <c:minorTickMark val="none"/>
        <c:tickLblPos val="low"/>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crossAx val="382681024"/>
        <c:crosses val="autoZero"/>
        <c:auto val="0"/>
        <c:lblOffset val="100"/>
        <c:baseTimeUnit val="days"/>
        <c:majorUnit val="1"/>
        <c:majorTimeUnit val="months"/>
      </c:dateAx>
      <c:valAx>
        <c:axId val="382681024"/>
        <c:scaling>
          <c:orientation val="minMax"/>
          <c:max val="0.5"/>
        </c:scaling>
        <c:delete val="0"/>
        <c:axPos val="l"/>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crossAx val="382681416"/>
        <c:crossesAt val="43100"/>
        <c:crossBetween val="midCat"/>
        <c:majorUnit val="0.1"/>
      </c:valAx>
      <c:spPr>
        <a:noFill/>
      </c:spPr>
    </c:plotArea>
    <c:legend>
      <c:legendPos val="t"/>
      <c:layout>
        <c:manualLayout>
          <c:xMode val="edge"/>
          <c:yMode val="edge"/>
          <c:x val="0.22878692810457515"/>
          <c:y val="9.1666666666666668E-5"/>
          <c:w val="0.54362438332017171"/>
          <c:h val="7.5556476027799663E-2"/>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r-Latn-RS"/>
        </a:p>
      </c:txPr>
    </c:legend>
    <c:plotVisOnly val="1"/>
    <c:dispBlanksAs val="gap"/>
    <c:showDLblsOverMax val="0"/>
  </c:chart>
  <c:spPr>
    <a:noFill/>
    <a:ln w="9525" cap="flat" cmpd="sng" algn="ctr">
      <a:noFill/>
      <a:round/>
    </a:ln>
    <a:effectLst/>
  </c:spPr>
  <c:txPr>
    <a:bodyPr/>
    <a:lstStyle/>
    <a:p>
      <a:pPr>
        <a:defRPr/>
      </a:pPr>
      <a:endParaRPr lang="sr-Latn-R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0.00934</cdr:x>
      <cdr:y>0.01795</cdr:y>
    </cdr:from>
    <cdr:to>
      <cdr:x>0.18434</cdr:x>
      <cdr:y>0.1075</cdr:y>
    </cdr:to>
    <cdr:sp macro="" textlink="">
      <cdr:nvSpPr>
        <cdr:cNvPr id="6" name="TextBox 5"/>
        <cdr:cNvSpPr txBox="1"/>
      </cdr:nvSpPr>
      <cdr:spPr>
        <a:xfrm xmlns:a="http://schemas.openxmlformats.org/drawingml/2006/main">
          <a:off x="57150" y="51700"/>
          <a:ext cx="1071000" cy="257904"/>
        </a:xfrm>
        <a:prstGeom xmlns:a="http://schemas.openxmlformats.org/drawingml/2006/main" prst="rect">
          <a:avLst/>
        </a:prstGeom>
      </cdr:spPr>
      <cdr:txBody>
        <a:bodyPr xmlns:a="http://schemas.openxmlformats.org/drawingml/2006/main" vertOverflow="clip" wrap="none" lIns="0" tIns="0" rIns="0" bIns="0" rtlCol="0"/>
        <a:lstStyle xmlns:a="http://schemas.openxmlformats.org/drawingml/2006/main"/>
        <a:p xmlns:a="http://schemas.openxmlformats.org/drawingml/2006/main">
          <a:r>
            <a:rPr lang="hr-HR" sz="1200" i="1">
              <a:solidFill>
                <a:sysClr val="windowText" lastClr="000000"/>
              </a:solidFill>
              <a:latin typeface="Arial" panose="020B0604020202020204" pitchFamily="34" charset="0"/>
              <a:cs typeface="Arial" panose="020B0604020202020204" pitchFamily="34" charset="0"/>
            </a:rPr>
            <a:t>in EURm</a:t>
          </a:r>
        </a:p>
      </cdr:txBody>
    </cdr:sp>
  </cdr:relSizeAnchor>
  <cdr:relSizeAnchor xmlns:cdr="http://schemas.openxmlformats.org/drawingml/2006/chartDrawing">
    <cdr:from>
      <cdr:x>0.15021</cdr:x>
      <cdr:y>0.09952</cdr:y>
    </cdr:from>
    <cdr:to>
      <cdr:x>0.30903</cdr:x>
      <cdr:y>0.16202</cdr:y>
    </cdr:to>
    <cdr:sp macro="" textlink="">
      <cdr:nvSpPr>
        <cdr:cNvPr id="7" name="TextBox 6"/>
        <cdr:cNvSpPr txBox="1"/>
      </cdr:nvSpPr>
      <cdr:spPr>
        <a:xfrm xmlns:a="http://schemas.openxmlformats.org/drawingml/2006/main">
          <a:off x="921789" y="286628"/>
          <a:ext cx="974626" cy="180000"/>
        </a:xfrm>
        <a:prstGeom xmlns:a="http://schemas.openxmlformats.org/drawingml/2006/main" prst="rect">
          <a:avLst/>
        </a:prstGeom>
        <a:ln xmlns:a="http://schemas.openxmlformats.org/drawingml/2006/main">
          <a:solidFill>
            <a:srgbClr val="00B050"/>
          </a:solidFill>
          <a:prstDash val="solid"/>
        </a:ln>
      </cdr:spPr>
      <cdr:txBody>
        <a:bodyPr xmlns:a="http://schemas.openxmlformats.org/drawingml/2006/main" vertOverflow="clip" wrap="none" lIns="0" tIns="0" rIns="0" bIns="0" rtlCol="0" anchor="ctr"/>
        <a:lstStyle xmlns:a="http://schemas.openxmlformats.org/drawingml/2006/main"/>
        <a:p xmlns:a="http://schemas.openxmlformats.org/drawingml/2006/main">
          <a:pPr algn="ctr"/>
          <a:r>
            <a:rPr lang="hr-HR" sz="1200" dirty="0">
              <a:solidFill>
                <a:sysClr val="windowText" lastClr="000000"/>
              </a:solidFill>
              <a:latin typeface="Arial" panose="020B0604020202020204" pitchFamily="34" charset="0"/>
              <a:cs typeface="Arial" panose="020B0604020202020204" pitchFamily="34" charset="0"/>
            </a:rPr>
            <a:t>+8.0%</a:t>
          </a:r>
        </a:p>
      </cdr:txBody>
    </cdr:sp>
  </cdr:relSizeAnchor>
  <cdr:relSizeAnchor xmlns:cdr="http://schemas.openxmlformats.org/drawingml/2006/chartDrawing">
    <cdr:from>
      <cdr:x>0.39045</cdr:x>
      <cdr:y>0</cdr:y>
    </cdr:from>
    <cdr:to>
      <cdr:x>0.61626</cdr:x>
      <cdr:y>0.05833</cdr:y>
    </cdr:to>
    <cdr:sp macro="" textlink="">
      <cdr:nvSpPr>
        <cdr:cNvPr id="8" name="TextBox 1"/>
        <cdr:cNvSpPr txBox="1"/>
      </cdr:nvSpPr>
      <cdr:spPr>
        <a:xfrm xmlns:a="http://schemas.openxmlformats.org/drawingml/2006/main">
          <a:off x="2178738" y="0"/>
          <a:ext cx="1260020" cy="167990"/>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1400" b="1" i="0">
              <a:solidFill>
                <a:sysClr val="windowText" lastClr="000000"/>
              </a:solidFill>
              <a:latin typeface="Arial" panose="020B0604020202020204" pitchFamily="34" charset="0"/>
              <a:cs typeface="Arial" panose="020B0604020202020204" pitchFamily="34" charset="0"/>
            </a:rPr>
            <a:t>Sales revenues</a:t>
          </a:r>
          <a:r>
            <a:rPr lang="hr-HR" sz="1400" b="1" i="0" baseline="0">
              <a:solidFill>
                <a:sysClr val="windowText" lastClr="000000"/>
              </a:solidFill>
              <a:latin typeface="Arial" panose="020B0604020202020204" pitchFamily="34" charset="0"/>
              <a:cs typeface="Arial" panose="020B0604020202020204" pitchFamily="34" charset="0"/>
            </a:rPr>
            <a:t> by segment</a:t>
          </a:r>
          <a:endParaRPr lang="hr-HR" sz="1400" b="1" i="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0.44713</cdr:x>
      <cdr:y>0.14695</cdr:y>
    </cdr:from>
    <cdr:to>
      <cdr:x>0.60595</cdr:x>
      <cdr:y>0.20945</cdr:y>
    </cdr:to>
    <cdr:sp macro="" textlink="">
      <cdr:nvSpPr>
        <cdr:cNvPr id="11" name="TextBox 1"/>
        <cdr:cNvSpPr txBox="1"/>
      </cdr:nvSpPr>
      <cdr:spPr>
        <a:xfrm xmlns:a="http://schemas.openxmlformats.org/drawingml/2006/main">
          <a:off x="2742972" y="423221"/>
          <a:ext cx="974290" cy="180000"/>
        </a:xfrm>
        <a:prstGeom xmlns:a="http://schemas.openxmlformats.org/drawingml/2006/main" prst="rect">
          <a:avLst/>
        </a:prstGeom>
        <a:ln xmlns:a="http://schemas.openxmlformats.org/drawingml/2006/main">
          <a:solidFill>
            <a:srgbClr val="00B050"/>
          </a:solidFill>
          <a:prstDash val="solid"/>
        </a:ln>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1200" dirty="0">
              <a:solidFill>
                <a:sysClr val="windowText" lastClr="000000"/>
              </a:solidFill>
              <a:latin typeface="Arial" panose="020B0604020202020204" pitchFamily="34" charset="0"/>
              <a:cs typeface="Arial" panose="020B0604020202020204" pitchFamily="34" charset="0"/>
            </a:rPr>
            <a:t>+4.4%</a:t>
          </a:r>
        </a:p>
      </cdr:txBody>
    </cdr:sp>
  </cdr:relSizeAnchor>
  <cdr:relSizeAnchor xmlns:cdr="http://schemas.openxmlformats.org/drawingml/2006/chartDrawing">
    <cdr:from>
      <cdr:x>0.75906</cdr:x>
      <cdr:y>0.59138</cdr:y>
    </cdr:from>
    <cdr:to>
      <cdr:x>0.91788</cdr:x>
      <cdr:y>0.65388</cdr:y>
    </cdr:to>
    <cdr:sp macro="" textlink="">
      <cdr:nvSpPr>
        <cdr:cNvPr id="12" name="TextBox 1"/>
        <cdr:cNvSpPr txBox="1"/>
      </cdr:nvSpPr>
      <cdr:spPr>
        <a:xfrm xmlns:a="http://schemas.openxmlformats.org/drawingml/2006/main">
          <a:off x="4656493" y="1703162"/>
          <a:ext cx="974290" cy="180000"/>
        </a:xfrm>
        <a:prstGeom xmlns:a="http://schemas.openxmlformats.org/drawingml/2006/main" prst="rect">
          <a:avLst/>
        </a:prstGeom>
        <a:ln xmlns:a="http://schemas.openxmlformats.org/drawingml/2006/main">
          <a:solidFill>
            <a:srgbClr val="00B050"/>
          </a:solidFill>
          <a:prstDash val="solid"/>
        </a:ln>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1200" dirty="0">
              <a:solidFill>
                <a:sysClr val="windowText" lastClr="000000"/>
              </a:solidFill>
              <a:latin typeface="Arial" panose="020B0604020202020204" pitchFamily="34" charset="0"/>
              <a:cs typeface="Arial" panose="020B0604020202020204" pitchFamily="34" charset="0"/>
            </a:rPr>
            <a:t>+21.6%</a:t>
          </a:r>
        </a:p>
      </cdr:txBody>
    </cdr:sp>
  </cdr:relSizeAnchor>
</c:userShapes>
</file>

<file path=ppt/drawings/drawing2.xml><?xml version="1.0" encoding="utf-8"?>
<c:userShapes xmlns:c="http://schemas.openxmlformats.org/drawingml/2006/chart">
  <cdr:relSizeAnchor xmlns:cdr="http://schemas.openxmlformats.org/drawingml/2006/chartDrawing">
    <cdr:from>
      <cdr:x>0.00165</cdr:x>
      <cdr:y>0.01654</cdr:y>
    </cdr:from>
    <cdr:to>
      <cdr:x>0.08713</cdr:x>
      <cdr:y>0.11544</cdr:y>
    </cdr:to>
    <cdr:sp macro="" textlink="">
      <cdr:nvSpPr>
        <cdr:cNvPr id="6" name="TextBox 5"/>
        <cdr:cNvSpPr txBox="1"/>
      </cdr:nvSpPr>
      <cdr:spPr>
        <a:xfrm xmlns:a="http://schemas.openxmlformats.org/drawingml/2006/main">
          <a:off x="19008" y="41680"/>
          <a:ext cx="984730" cy="249241"/>
        </a:xfrm>
        <a:prstGeom xmlns:a="http://schemas.openxmlformats.org/drawingml/2006/main" prst="rect">
          <a:avLst/>
        </a:prstGeom>
      </cdr:spPr>
      <cdr:txBody>
        <a:bodyPr xmlns:a="http://schemas.openxmlformats.org/drawingml/2006/main" vertOverflow="clip" wrap="none" lIns="0" tIns="0" rIns="0" bIns="0" rtlCol="0"/>
        <a:lstStyle xmlns:a="http://schemas.openxmlformats.org/drawingml/2006/main"/>
        <a:p xmlns:a="http://schemas.openxmlformats.org/drawingml/2006/main">
          <a:r>
            <a:rPr lang="hr-HR" sz="1100" i="1">
              <a:solidFill>
                <a:sysClr val="windowText" lastClr="000000"/>
              </a:solidFill>
              <a:latin typeface="Arial" panose="020B0604020202020204" pitchFamily="34" charset="0"/>
              <a:cs typeface="Arial" panose="020B0604020202020204" pitchFamily="34" charset="0"/>
            </a:rPr>
            <a:t>in EURm</a:t>
          </a:r>
        </a:p>
      </cdr:txBody>
    </cdr:sp>
  </cdr:relSizeAnchor>
  <cdr:relSizeAnchor xmlns:cdr="http://schemas.openxmlformats.org/drawingml/2006/chartDrawing">
    <cdr:from>
      <cdr:x>0.13715</cdr:x>
      <cdr:y>0.38693</cdr:y>
    </cdr:from>
    <cdr:to>
      <cdr:x>0.19965</cdr:x>
      <cdr:y>0.45836</cdr:y>
    </cdr:to>
    <cdr:sp macro="" textlink="">
      <cdr:nvSpPr>
        <cdr:cNvPr id="7" name="TextBox 6"/>
        <cdr:cNvSpPr txBox="1">
          <a:spLocks xmlns:a="http://schemas.openxmlformats.org/drawingml/2006/main"/>
        </cdr:cNvSpPr>
      </cdr:nvSpPr>
      <cdr:spPr>
        <a:xfrm xmlns:a="http://schemas.openxmlformats.org/drawingml/2006/main">
          <a:off x="1579968" y="975071"/>
          <a:ext cx="720000" cy="180000"/>
        </a:xfrm>
        <a:prstGeom xmlns:a="http://schemas.openxmlformats.org/drawingml/2006/main" prst="rect">
          <a:avLst/>
        </a:prstGeom>
        <a:ln xmlns:a="http://schemas.openxmlformats.org/drawingml/2006/main">
          <a:solidFill>
            <a:srgbClr val="00B050"/>
          </a:solidFill>
          <a:prstDash val="solid"/>
        </a:ln>
      </cdr:spPr>
      <cdr:txBody>
        <a:bodyPr xmlns:a="http://schemas.openxmlformats.org/drawingml/2006/main" wrap="none" lIns="0" tIns="0" rIns="0" bIns="0" rtlCol="0" anchor="ctr"/>
        <a:lstStyle xmlns:a="http://schemas.openxmlformats.org/drawingml/2006/main"/>
        <a:p xmlns:a="http://schemas.openxmlformats.org/drawingml/2006/main">
          <a:pPr marL="0" indent="0" algn="ctr"/>
          <a:r>
            <a:rPr lang="hr-HR" sz="1100" dirty="0">
              <a:solidFill>
                <a:sysClr val="windowText" lastClr="000000"/>
              </a:solidFill>
              <a:latin typeface="Arial" panose="020B0604020202020204" pitchFamily="34" charset="0"/>
              <a:ea typeface="+mn-ea"/>
              <a:cs typeface="Arial" panose="020B0604020202020204" pitchFamily="34" charset="0"/>
            </a:rPr>
            <a:t>+13.8%</a:t>
          </a:r>
        </a:p>
      </cdr:txBody>
    </cdr:sp>
  </cdr:relSizeAnchor>
  <cdr:relSizeAnchor xmlns:cdr="http://schemas.openxmlformats.org/drawingml/2006/chartDrawing">
    <cdr:from>
      <cdr:x>0.13945</cdr:x>
      <cdr:y>0</cdr:y>
    </cdr:from>
    <cdr:to>
      <cdr:x>0.83058</cdr:x>
      <cdr:y>0.07803</cdr:y>
    </cdr:to>
    <cdr:sp macro="" textlink="">
      <cdr:nvSpPr>
        <cdr:cNvPr id="8" name="TextBox 1"/>
        <cdr:cNvSpPr txBox="1"/>
      </cdr:nvSpPr>
      <cdr:spPr>
        <a:xfrm xmlns:a="http://schemas.openxmlformats.org/drawingml/2006/main">
          <a:off x="1605542" y="0"/>
          <a:ext cx="7957292" cy="24341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1400" b="1" i="0">
              <a:effectLst/>
              <a:latin typeface="Arial" panose="020B0604020202020204" pitchFamily="34" charset="0"/>
              <a:ea typeface="+mn-ea"/>
              <a:cs typeface="Arial" panose="020B0604020202020204" pitchFamily="34" charset="0"/>
            </a:rPr>
            <a:t>Sales revenues by business unit and category</a:t>
          </a:r>
          <a:endParaRPr lang="hr-HR" sz="1400">
            <a:effectLst/>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0.39722</cdr:x>
      <cdr:y>0.26263</cdr:y>
    </cdr:from>
    <cdr:to>
      <cdr:x>0.45972</cdr:x>
      <cdr:y>0.33406</cdr:y>
    </cdr:to>
    <cdr:sp macro="" textlink="">
      <cdr:nvSpPr>
        <cdr:cNvPr id="9" name="TextBox 1"/>
        <cdr:cNvSpPr txBox="1">
          <a:spLocks xmlns:a="http://schemas.openxmlformats.org/drawingml/2006/main"/>
        </cdr:cNvSpPr>
      </cdr:nvSpPr>
      <cdr:spPr>
        <a:xfrm xmlns:a="http://schemas.openxmlformats.org/drawingml/2006/main">
          <a:off x="4575974" y="661832"/>
          <a:ext cx="720000" cy="180000"/>
        </a:xfrm>
        <a:prstGeom xmlns:a="http://schemas.openxmlformats.org/drawingml/2006/main" prst="rect">
          <a:avLst/>
        </a:prstGeom>
        <a:ln xmlns:a="http://schemas.openxmlformats.org/drawingml/2006/main">
          <a:solidFill>
            <a:srgbClr val="00B050"/>
          </a:solidFill>
          <a:prstDash val="solid"/>
        </a:ln>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hr-HR" sz="1100" dirty="0">
              <a:solidFill>
                <a:sysClr val="windowText" lastClr="000000"/>
              </a:solidFill>
              <a:latin typeface="Arial" panose="020B0604020202020204" pitchFamily="34" charset="0"/>
              <a:ea typeface="+mn-ea"/>
              <a:cs typeface="Arial" panose="020B0604020202020204" pitchFamily="34" charset="0"/>
            </a:rPr>
            <a:t>+5.1%</a:t>
          </a:r>
        </a:p>
      </cdr:txBody>
    </cdr:sp>
  </cdr:relSizeAnchor>
  <cdr:relSizeAnchor xmlns:cdr="http://schemas.openxmlformats.org/drawingml/2006/chartDrawing">
    <cdr:from>
      <cdr:x>0.57182</cdr:x>
      <cdr:y>0.42857</cdr:y>
    </cdr:from>
    <cdr:to>
      <cdr:x>0.63432</cdr:x>
      <cdr:y>0.5</cdr:y>
    </cdr:to>
    <cdr:sp macro="" textlink="">
      <cdr:nvSpPr>
        <cdr:cNvPr id="13" name="TextBox 1"/>
        <cdr:cNvSpPr txBox="1">
          <a:spLocks xmlns:a="http://schemas.openxmlformats.org/drawingml/2006/main"/>
        </cdr:cNvSpPr>
      </cdr:nvSpPr>
      <cdr:spPr>
        <a:xfrm xmlns:a="http://schemas.openxmlformats.org/drawingml/2006/main">
          <a:off x="6587366" y="1065541"/>
          <a:ext cx="720000" cy="177594"/>
        </a:xfrm>
        <a:prstGeom xmlns:a="http://schemas.openxmlformats.org/drawingml/2006/main" prst="rect">
          <a:avLst/>
        </a:prstGeom>
        <a:ln xmlns:a="http://schemas.openxmlformats.org/drawingml/2006/main">
          <a:solidFill>
            <a:srgbClr val="C00000"/>
          </a:solidFill>
          <a:prstDash val="solid"/>
        </a:ln>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1100" dirty="0">
              <a:solidFill>
                <a:sysClr val="windowText" lastClr="000000"/>
              </a:solidFill>
              <a:latin typeface="Arial" panose="020B0604020202020204" pitchFamily="34" charset="0"/>
              <a:cs typeface="Arial" panose="020B0604020202020204" pitchFamily="34" charset="0"/>
            </a:rPr>
            <a:t>-4.5%</a:t>
          </a:r>
        </a:p>
      </cdr:txBody>
    </cdr:sp>
  </cdr:relSizeAnchor>
  <cdr:relSizeAnchor xmlns:cdr="http://schemas.openxmlformats.org/drawingml/2006/chartDrawing">
    <cdr:from>
      <cdr:x>0.48425</cdr:x>
      <cdr:y>0.10165</cdr:y>
    </cdr:from>
    <cdr:to>
      <cdr:x>0.54675</cdr:x>
      <cdr:y>0.17308</cdr:y>
    </cdr:to>
    <cdr:sp macro="" textlink="">
      <cdr:nvSpPr>
        <cdr:cNvPr id="15" name="TextBox 1"/>
        <cdr:cNvSpPr txBox="1">
          <a:spLocks xmlns:a="http://schemas.openxmlformats.org/drawingml/2006/main"/>
        </cdr:cNvSpPr>
      </cdr:nvSpPr>
      <cdr:spPr>
        <a:xfrm xmlns:a="http://schemas.openxmlformats.org/drawingml/2006/main">
          <a:off x="5578560" y="256158"/>
          <a:ext cx="720000" cy="180000"/>
        </a:xfrm>
        <a:prstGeom xmlns:a="http://schemas.openxmlformats.org/drawingml/2006/main" prst="rect">
          <a:avLst/>
        </a:prstGeom>
        <a:ln xmlns:a="http://schemas.openxmlformats.org/drawingml/2006/main">
          <a:solidFill>
            <a:srgbClr val="00B050"/>
          </a:solidFill>
          <a:prstDash val="solid"/>
        </a:ln>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hr-HR" sz="1100" dirty="0">
              <a:solidFill>
                <a:sysClr val="windowText" lastClr="000000"/>
              </a:solidFill>
              <a:latin typeface="Arial" panose="020B0604020202020204" pitchFamily="34" charset="0"/>
              <a:ea typeface="+mn-ea"/>
              <a:cs typeface="Arial" panose="020B0604020202020204" pitchFamily="34" charset="0"/>
            </a:rPr>
            <a:t>+8.6%</a:t>
          </a:r>
        </a:p>
      </cdr:txBody>
    </cdr:sp>
  </cdr:relSizeAnchor>
  <cdr:relSizeAnchor xmlns:cdr="http://schemas.openxmlformats.org/drawingml/2006/chartDrawing">
    <cdr:from>
      <cdr:x>0.82952</cdr:x>
      <cdr:y>0.50113</cdr:y>
    </cdr:from>
    <cdr:to>
      <cdr:x>0.89202</cdr:x>
      <cdr:y>0.57255</cdr:y>
    </cdr:to>
    <cdr:sp macro="" textlink="">
      <cdr:nvSpPr>
        <cdr:cNvPr id="16" name="TextBox 1"/>
        <cdr:cNvSpPr txBox="1">
          <a:spLocks xmlns:a="http://schemas.openxmlformats.org/drawingml/2006/main"/>
        </cdr:cNvSpPr>
      </cdr:nvSpPr>
      <cdr:spPr>
        <a:xfrm xmlns:a="http://schemas.openxmlformats.org/drawingml/2006/main">
          <a:off x="9556028" y="1262838"/>
          <a:ext cx="720000" cy="180000"/>
        </a:xfrm>
        <a:prstGeom xmlns:a="http://schemas.openxmlformats.org/drawingml/2006/main" prst="rect">
          <a:avLst/>
        </a:prstGeom>
        <a:ln xmlns:a="http://schemas.openxmlformats.org/drawingml/2006/main">
          <a:solidFill>
            <a:srgbClr val="00B050"/>
          </a:solidFill>
          <a:prstDash val="solid"/>
        </a:ln>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hr-HR" sz="1100" dirty="0">
              <a:solidFill>
                <a:sysClr val="windowText" lastClr="000000"/>
              </a:solidFill>
              <a:latin typeface="Arial" panose="020B0604020202020204" pitchFamily="34" charset="0"/>
              <a:ea typeface="+mn-ea"/>
              <a:cs typeface="Arial" panose="020B0604020202020204" pitchFamily="34" charset="0"/>
            </a:rPr>
            <a:t>+25.1%</a:t>
          </a:r>
        </a:p>
      </cdr:txBody>
    </cdr:sp>
  </cdr:relSizeAnchor>
  <cdr:relSizeAnchor xmlns:cdr="http://schemas.openxmlformats.org/drawingml/2006/chartDrawing">
    <cdr:from>
      <cdr:x>0.91512</cdr:x>
      <cdr:y>0.32277</cdr:y>
    </cdr:from>
    <cdr:to>
      <cdr:x>0.97762</cdr:x>
      <cdr:y>0.3942</cdr:y>
    </cdr:to>
    <cdr:sp macro="" textlink="">
      <cdr:nvSpPr>
        <cdr:cNvPr id="14" name="TextBox 1"/>
        <cdr:cNvSpPr txBox="1">
          <a:spLocks xmlns:a="http://schemas.openxmlformats.org/drawingml/2006/main"/>
        </cdr:cNvSpPr>
      </cdr:nvSpPr>
      <cdr:spPr>
        <a:xfrm xmlns:a="http://schemas.openxmlformats.org/drawingml/2006/main">
          <a:off x="10542182" y="813385"/>
          <a:ext cx="720000" cy="180000"/>
        </a:xfrm>
        <a:prstGeom xmlns:a="http://schemas.openxmlformats.org/drawingml/2006/main" prst="rect">
          <a:avLst/>
        </a:prstGeom>
        <a:ln xmlns:a="http://schemas.openxmlformats.org/drawingml/2006/main">
          <a:solidFill>
            <a:srgbClr val="00B050"/>
          </a:solidFill>
          <a:prstDash val="solid"/>
        </a:ln>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hr-HR" sz="1100" dirty="0">
              <a:solidFill>
                <a:sysClr val="windowText" lastClr="000000"/>
              </a:solidFill>
              <a:latin typeface="Arial" panose="020B0604020202020204" pitchFamily="34" charset="0"/>
              <a:ea typeface="+mn-ea"/>
              <a:cs typeface="Arial" panose="020B0604020202020204" pitchFamily="34" charset="0"/>
            </a:rPr>
            <a:t>3.1%</a:t>
          </a:r>
        </a:p>
      </cdr:txBody>
    </cdr:sp>
  </cdr:relSizeAnchor>
  <cdr:relSizeAnchor xmlns:cdr="http://schemas.openxmlformats.org/drawingml/2006/chartDrawing">
    <cdr:from>
      <cdr:x>0.0511</cdr:x>
      <cdr:y>0.16412</cdr:y>
    </cdr:from>
    <cdr:to>
      <cdr:x>0.1136</cdr:x>
      <cdr:y>0.23555</cdr:y>
    </cdr:to>
    <cdr:sp macro="" textlink="">
      <cdr:nvSpPr>
        <cdr:cNvPr id="17" name="TextBox 1"/>
        <cdr:cNvSpPr txBox="1">
          <a:spLocks xmlns:a="http://schemas.openxmlformats.org/drawingml/2006/main"/>
        </cdr:cNvSpPr>
      </cdr:nvSpPr>
      <cdr:spPr>
        <a:xfrm xmlns:a="http://schemas.openxmlformats.org/drawingml/2006/main">
          <a:off x="588672" y="408058"/>
          <a:ext cx="720000" cy="177595"/>
        </a:xfrm>
        <a:prstGeom xmlns:a="http://schemas.openxmlformats.org/drawingml/2006/main" prst="rect">
          <a:avLst/>
        </a:prstGeom>
        <a:ln xmlns:a="http://schemas.openxmlformats.org/drawingml/2006/main">
          <a:solidFill>
            <a:srgbClr val="00B050"/>
          </a:solidFill>
          <a:prstDash val="solid"/>
        </a:ln>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1100" dirty="0">
              <a:solidFill>
                <a:sysClr val="windowText" lastClr="000000"/>
              </a:solidFill>
              <a:latin typeface="Arial" panose="020B0604020202020204" pitchFamily="34" charset="0"/>
              <a:cs typeface="Arial" panose="020B0604020202020204" pitchFamily="34" charset="0"/>
            </a:rPr>
            <a:t>+0.8%</a:t>
          </a:r>
        </a:p>
      </cdr:txBody>
    </cdr:sp>
  </cdr:relSizeAnchor>
  <cdr:relSizeAnchor xmlns:cdr="http://schemas.openxmlformats.org/drawingml/2006/chartDrawing">
    <cdr:from>
      <cdr:x>0.31474</cdr:x>
      <cdr:y>0.42569</cdr:y>
    </cdr:from>
    <cdr:to>
      <cdr:x>0.37724</cdr:x>
      <cdr:y>0.49712</cdr:y>
    </cdr:to>
    <cdr:sp macro="" textlink="">
      <cdr:nvSpPr>
        <cdr:cNvPr id="18" name="TextBox 1"/>
        <cdr:cNvSpPr txBox="1">
          <a:spLocks xmlns:a="http://schemas.openxmlformats.org/drawingml/2006/main"/>
        </cdr:cNvSpPr>
      </cdr:nvSpPr>
      <cdr:spPr>
        <a:xfrm xmlns:a="http://schemas.openxmlformats.org/drawingml/2006/main">
          <a:off x="3625788" y="1058377"/>
          <a:ext cx="720000" cy="177594"/>
        </a:xfrm>
        <a:prstGeom xmlns:a="http://schemas.openxmlformats.org/drawingml/2006/main" prst="rect">
          <a:avLst/>
        </a:prstGeom>
        <a:ln xmlns:a="http://schemas.openxmlformats.org/drawingml/2006/main">
          <a:solidFill>
            <a:srgbClr val="00B050"/>
          </a:solidFill>
          <a:prstDash val="solid"/>
        </a:ln>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hr-HR" sz="1100" dirty="0">
              <a:solidFill>
                <a:sysClr val="windowText" lastClr="000000"/>
              </a:solidFill>
              <a:latin typeface="Arial" panose="020B0604020202020204" pitchFamily="34" charset="0"/>
              <a:ea typeface="+mn-ea"/>
              <a:cs typeface="Arial" panose="020B0604020202020204" pitchFamily="34" charset="0"/>
            </a:rPr>
            <a:t>+3.0%</a:t>
          </a:r>
        </a:p>
      </cdr:txBody>
    </cdr:sp>
  </cdr:relSizeAnchor>
  <cdr:relSizeAnchor xmlns:cdr="http://schemas.openxmlformats.org/drawingml/2006/chartDrawing">
    <cdr:from>
      <cdr:x>0.74595</cdr:x>
      <cdr:y>0.08529</cdr:y>
    </cdr:from>
    <cdr:to>
      <cdr:x>0.80845</cdr:x>
      <cdr:y>0.15672</cdr:y>
    </cdr:to>
    <cdr:sp macro="" textlink="">
      <cdr:nvSpPr>
        <cdr:cNvPr id="19" name="TextBox 1"/>
        <cdr:cNvSpPr txBox="1">
          <a:spLocks xmlns:a="http://schemas.openxmlformats.org/drawingml/2006/main"/>
        </cdr:cNvSpPr>
      </cdr:nvSpPr>
      <cdr:spPr>
        <a:xfrm xmlns:a="http://schemas.openxmlformats.org/drawingml/2006/main">
          <a:off x="8593345" y="212048"/>
          <a:ext cx="720000" cy="177595"/>
        </a:xfrm>
        <a:prstGeom xmlns:a="http://schemas.openxmlformats.org/drawingml/2006/main" prst="rect">
          <a:avLst/>
        </a:prstGeom>
        <a:ln xmlns:a="http://schemas.openxmlformats.org/drawingml/2006/main">
          <a:solidFill>
            <a:srgbClr val="00B050"/>
          </a:solidFill>
          <a:prstDash val="solid"/>
        </a:ln>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hr-HR" sz="1100" dirty="0">
              <a:solidFill>
                <a:sysClr val="windowText" lastClr="000000"/>
              </a:solidFill>
              <a:latin typeface="Arial" panose="020B0604020202020204" pitchFamily="34" charset="0"/>
              <a:ea typeface="+mn-ea"/>
              <a:cs typeface="Arial" panose="020B0604020202020204" pitchFamily="34" charset="0"/>
            </a:rPr>
            <a:t>+27.0%</a:t>
          </a:r>
        </a:p>
      </cdr:txBody>
    </cdr:sp>
  </cdr:relSizeAnchor>
  <cdr:relSizeAnchor xmlns:cdr="http://schemas.openxmlformats.org/drawingml/2006/chartDrawing">
    <cdr:from>
      <cdr:x>0.22421</cdr:x>
      <cdr:y>0.39433</cdr:y>
    </cdr:from>
    <cdr:to>
      <cdr:x>0.28605</cdr:x>
      <cdr:y>0.46576</cdr:y>
    </cdr:to>
    <cdr:sp macro="" textlink="">
      <cdr:nvSpPr>
        <cdr:cNvPr id="20" name="TextBox 1">
          <a:extLst xmlns:a="http://schemas.openxmlformats.org/drawingml/2006/main">
            <a:ext uri="{FF2B5EF4-FFF2-40B4-BE49-F238E27FC236}">
              <a16:creationId xmlns:a16="http://schemas.microsoft.com/office/drawing/2014/main" id="{2BF97AE0-428A-4F05-8903-A9AF028B9303}"/>
            </a:ext>
          </a:extLst>
        </cdr:cNvPr>
        <cdr:cNvSpPr txBox="1">
          <a:spLocks xmlns:a="http://schemas.openxmlformats.org/drawingml/2006/main"/>
        </cdr:cNvSpPr>
      </cdr:nvSpPr>
      <cdr:spPr>
        <a:xfrm xmlns:a="http://schemas.openxmlformats.org/drawingml/2006/main">
          <a:off x="2582899" y="993718"/>
          <a:ext cx="712397" cy="180004"/>
        </a:xfrm>
        <a:prstGeom xmlns:a="http://schemas.openxmlformats.org/drawingml/2006/main" prst="rect">
          <a:avLst/>
        </a:prstGeom>
        <a:ln xmlns:a="http://schemas.openxmlformats.org/drawingml/2006/main">
          <a:solidFill>
            <a:srgbClr val="00B050"/>
          </a:solidFill>
          <a:prstDash val="solid"/>
        </a:ln>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hr-HR" sz="1100" dirty="0">
              <a:solidFill>
                <a:sysClr val="windowText" lastClr="000000"/>
              </a:solidFill>
              <a:latin typeface="Arial" panose="020B0604020202020204" pitchFamily="34" charset="0"/>
              <a:ea typeface="+mn-ea"/>
              <a:cs typeface="Arial" panose="020B0604020202020204" pitchFamily="34" charset="0"/>
            </a:rPr>
            <a:t>+11.3%</a:t>
          </a:r>
        </a:p>
      </cdr:txBody>
    </cdr:sp>
  </cdr:relSizeAnchor>
  <cdr:relSizeAnchor xmlns:cdr="http://schemas.openxmlformats.org/drawingml/2006/chartDrawing">
    <cdr:from>
      <cdr:x>0.65689</cdr:x>
      <cdr:y>0.46611</cdr:y>
    </cdr:from>
    <cdr:to>
      <cdr:x>0.71939</cdr:x>
      <cdr:y>0.53754</cdr:y>
    </cdr:to>
    <cdr:sp macro="" textlink="">
      <cdr:nvSpPr>
        <cdr:cNvPr id="21" name="TextBox 1">
          <a:extLst xmlns:a="http://schemas.openxmlformats.org/drawingml/2006/main">
            <a:ext uri="{FF2B5EF4-FFF2-40B4-BE49-F238E27FC236}">
              <a16:creationId xmlns:a16="http://schemas.microsoft.com/office/drawing/2014/main" id="{C5A0FD9C-7D63-44FF-9D87-E6393D5D75C6}"/>
            </a:ext>
          </a:extLst>
        </cdr:cNvPr>
        <cdr:cNvSpPr txBox="1">
          <a:spLocks xmlns:a="http://schemas.openxmlformats.org/drawingml/2006/main"/>
        </cdr:cNvSpPr>
      </cdr:nvSpPr>
      <cdr:spPr>
        <a:xfrm xmlns:a="http://schemas.openxmlformats.org/drawingml/2006/main">
          <a:off x="7567331" y="1174607"/>
          <a:ext cx="720000" cy="180000"/>
        </a:xfrm>
        <a:prstGeom xmlns:a="http://schemas.openxmlformats.org/drawingml/2006/main" prst="rect">
          <a:avLst/>
        </a:prstGeom>
        <a:ln xmlns:a="http://schemas.openxmlformats.org/drawingml/2006/main">
          <a:solidFill>
            <a:srgbClr val="C00000"/>
          </a:solidFill>
          <a:prstDash val="solid"/>
        </a:ln>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hr-HR" sz="1100" dirty="0">
              <a:solidFill>
                <a:sysClr val="windowText" lastClr="000000"/>
              </a:solidFill>
              <a:latin typeface="Arial" panose="020B0604020202020204" pitchFamily="34" charset="0"/>
              <a:ea typeface="+mn-ea"/>
              <a:cs typeface="Arial" panose="020B0604020202020204" pitchFamily="34" charset="0"/>
            </a:rPr>
            <a:t>-7.2%</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0.08548</cdr:x>
      <cdr:y>0.08903</cdr:y>
    </cdr:to>
    <cdr:sp macro="" textlink="">
      <cdr:nvSpPr>
        <cdr:cNvPr id="6" name="TextBox 5"/>
        <cdr:cNvSpPr txBox="1"/>
      </cdr:nvSpPr>
      <cdr:spPr>
        <a:xfrm xmlns:a="http://schemas.openxmlformats.org/drawingml/2006/main">
          <a:off x="0" y="0"/>
          <a:ext cx="984730" cy="224346"/>
        </a:xfrm>
        <a:prstGeom xmlns:a="http://schemas.openxmlformats.org/drawingml/2006/main" prst="rect">
          <a:avLst/>
        </a:prstGeom>
      </cdr:spPr>
      <cdr:txBody>
        <a:bodyPr xmlns:a="http://schemas.openxmlformats.org/drawingml/2006/main" vertOverflow="clip" wrap="none" lIns="0" tIns="0" rIns="0" bIns="0" rtlCol="0"/>
        <a:lstStyle xmlns:a="http://schemas.openxmlformats.org/drawingml/2006/main"/>
        <a:p xmlns:a="http://schemas.openxmlformats.org/drawingml/2006/main">
          <a:r>
            <a:rPr lang="hr-HR" sz="1100" i="1">
              <a:solidFill>
                <a:sysClr val="windowText" lastClr="000000"/>
              </a:solidFill>
              <a:latin typeface="Arial" panose="020B0604020202020204" pitchFamily="34" charset="0"/>
              <a:cs typeface="Arial" panose="020B0604020202020204" pitchFamily="34" charset="0"/>
            </a:rPr>
            <a:t>in EURm</a:t>
          </a:r>
        </a:p>
      </cdr:txBody>
    </cdr:sp>
  </cdr:relSizeAnchor>
  <cdr:relSizeAnchor xmlns:cdr="http://schemas.openxmlformats.org/drawingml/2006/chartDrawing">
    <cdr:from>
      <cdr:x>0.37936</cdr:x>
      <cdr:y>0.00458</cdr:y>
    </cdr:from>
    <cdr:to>
      <cdr:x>0.62144</cdr:x>
      <cdr:y>0.10201</cdr:y>
    </cdr:to>
    <cdr:sp macro="" textlink="">
      <cdr:nvSpPr>
        <cdr:cNvPr id="8" name="TextBox 1"/>
        <cdr:cNvSpPr txBox="1"/>
      </cdr:nvSpPr>
      <cdr:spPr>
        <a:xfrm xmlns:a="http://schemas.openxmlformats.org/drawingml/2006/main">
          <a:off x="4370172" y="13180"/>
          <a:ext cx="2788762" cy="280598"/>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1400" b="1" i="0">
              <a:solidFill>
                <a:sysClr val="windowText" lastClr="000000"/>
              </a:solidFill>
              <a:latin typeface="Arial" panose="020B0604020202020204" pitchFamily="34" charset="0"/>
              <a:cs typeface="Arial" panose="020B0604020202020204" pitchFamily="34" charset="0"/>
            </a:rPr>
            <a:t>Sales revenues by region</a:t>
          </a:r>
        </a:p>
      </cdr:txBody>
    </cdr:sp>
  </cdr:relSizeAnchor>
  <cdr:relSizeAnchor xmlns:cdr="http://schemas.openxmlformats.org/drawingml/2006/chartDrawing">
    <cdr:from>
      <cdr:x>0.0863</cdr:x>
      <cdr:y>0.06446</cdr:y>
    </cdr:from>
    <cdr:to>
      <cdr:x>0.18005</cdr:x>
      <cdr:y>0.13589</cdr:y>
    </cdr:to>
    <cdr:sp macro="" textlink="">
      <cdr:nvSpPr>
        <cdr:cNvPr id="9" name="TextBox 1"/>
        <cdr:cNvSpPr txBox="1">
          <a:spLocks xmlns:a="http://schemas.openxmlformats.org/drawingml/2006/main"/>
        </cdr:cNvSpPr>
      </cdr:nvSpPr>
      <cdr:spPr>
        <a:xfrm xmlns:a="http://schemas.openxmlformats.org/drawingml/2006/main">
          <a:off x="994176" y="162439"/>
          <a:ext cx="1080000" cy="180000"/>
        </a:xfrm>
        <a:prstGeom xmlns:a="http://schemas.openxmlformats.org/drawingml/2006/main" prst="rect">
          <a:avLst/>
        </a:prstGeom>
        <a:ln xmlns:a="http://schemas.openxmlformats.org/drawingml/2006/main">
          <a:solidFill>
            <a:srgbClr val="00B050"/>
          </a:solidFill>
          <a:prstDash val="solid"/>
        </a:ln>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hr-HR" sz="1100" dirty="0">
              <a:solidFill>
                <a:sysClr val="windowText" lastClr="000000"/>
              </a:solidFill>
              <a:latin typeface="Arial" panose="020B0604020202020204" pitchFamily="34" charset="0"/>
              <a:ea typeface="+mn-ea"/>
              <a:cs typeface="Arial" panose="020B0604020202020204" pitchFamily="34" charset="0"/>
            </a:rPr>
            <a:t>+6.7%</a:t>
          </a:r>
        </a:p>
      </cdr:txBody>
    </cdr:sp>
  </cdr:relSizeAnchor>
  <cdr:relSizeAnchor xmlns:cdr="http://schemas.openxmlformats.org/drawingml/2006/chartDrawing">
    <cdr:from>
      <cdr:x>0.46813</cdr:x>
      <cdr:y>0.51686</cdr:y>
    </cdr:from>
    <cdr:to>
      <cdr:x>0.56188</cdr:x>
      <cdr:y>0.58829</cdr:y>
    </cdr:to>
    <cdr:sp macro="" textlink="">
      <cdr:nvSpPr>
        <cdr:cNvPr id="11" name="TextBox 1"/>
        <cdr:cNvSpPr txBox="1">
          <a:spLocks xmlns:a="http://schemas.openxmlformats.org/drawingml/2006/main"/>
        </cdr:cNvSpPr>
      </cdr:nvSpPr>
      <cdr:spPr>
        <a:xfrm xmlns:a="http://schemas.openxmlformats.org/drawingml/2006/main">
          <a:off x="5392858" y="1302487"/>
          <a:ext cx="1080000" cy="180000"/>
        </a:xfrm>
        <a:prstGeom xmlns:a="http://schemas.openxmlformats.org/drawingml/2006/main" prst="rect">
          <a:avLst/>
        </a:prstGeom>
        <a:ln xmlns:a="http://schemas.openxmlformats.org/drawingml/2006/main">
          <a:solidFill>
            <a:srgbClr val="00B050"/>
          </a:solidFill>
          <a:prstDash val="solid"/>
        </a:ln>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hr-HR" sz="1100" dirty="0">
              <a:solidFill>
                <a:sysClr val="windowText" lastClr="000000"/>
              </a:solidFill>
              <a:latin typeface="Arial" panose="020B0604020202020204" pitchFamily="34" charset="0"/>
              <a:ea typeface="+mn-ea"/>
              <a:cs typeface="Arial" panose="020B0604020202020204" pitchFamily="34" charset="0"/>
            </a:rPr>
            <a:t>+3.4%</a:t>
          </a:r>
        </a:p>
      </cdr:txBody>
    </cdr:sp>
  </cdr:relSizeAnchor>
  <cdr:relSizeAnchor xmlns:cdr="http://schemas.openxmlformats.org/drawingml/2006/chartDrawing">
    <cdr:from>
      <cdr:x>0.27475</cdr:x>
      <cdr:y>0.42997</cdr:y>
    </cdr:from>
    <cdr:to>
      <cdr:x>0.3685</cdr:x>
      <cdr:y>0.5014</cdr:y>
    </cdr:to>
    <cdr:sp macro="" textlink="">
      <cdr:nvSpPr>
        <cdr:cNvPr id="13" name="TextBox 1"/>
        <cdr:cNvSpPr txBox="1">
          <a:spLocks xmlns:a="http://schemas.openxmlformats.org/drawingml/2006/main"/>
        </cdr:cNvSpPr>
      </cdr:nvSpPr>
      <cdr:spPr>
        <a:xfrm xmlns:a="http://schemas.openxmlformats.org/drawingml/2006/main">
          <a:off x="3165120" y="1083524"/>
          <a:ext cx="1080000" cy="180000"/>
        </a:xfrm>
        <a:prstGeom xmlns:a="http://schemas.openxmlformats.org/drawingml/2006/main" prst="rect">
          <a:avLst/>
        </a:prstGeom>
        <a:ln xmlns:a="http://schemas.openxmlformats.org/drawingml/2006/main">
          <a:solidFill>
            <a:srgbClr val="00B050"/>
          </a:solidFill>
          <a:prstDash val="solid"/>
        </a:ln>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hr-HR" sz="1100" dirty="0">
              <a:solidFill>
                <a:sysClr val="windowText" lastClr="000000"/>
              </a:solidFill>
              <a:latin typeface="Arial" panose="020B0604020202020204" pitchFamily="34" charset="0"/>
              <a:ea typeface="+mn-ea"/>
              <a:cs typeface="Arial" panose="020B0604020202020204" pitchFamily="34" charset="0"/>
            </a:rPr>
            <a:t>+8.0%</a:t>
          </a:r>
        </a:p>
      </cdr:txBody>
    </cdr:sp>
  </cdr:relSizeAnchor>
  <cdr:relSizeAnchor xmlns:cdr="http://schemas.openxmlformats.org/drawingml/2006/chartDrawing">
    <cdr:from>
      <cdr:x>0.85214</cdr:x>
      <cdr:y>0.63904</cdr:y>
    </cdr:from>
    <cdr:to>
      <cdr:x>0.94589</cdr:x>
      <cdr:y>0.71047</cdr:y>
    </cdr:to>
    <cdr:sp macro="" textlink="">
      <cdr:nvSpPr>
        <cdr:cNvPr id="14" name="TextBox 1"/>
        <cdr:cNvSpPr txBox="1">
          <a:spLocks xmlns:a="http://schemas.openxmlformats.org/drawingml/2006/main"/>
        </cdr:cNvSpPr>
      </cdr:nvSpPr>
      <cdr:spPr>
        <a:xfrm xmlns:a="http://schemas.openxmlformats.org/drawingml/2006/main">
          <a:off x="9816653" y="1610381"/>
          <a:ext cx="1080000" cy="180000"/>
        </a:xfrm>
        <a:prstGeom xmlns:a="http://schemas.openxmlformats.org/drawingml/2006/main" prst="rect">
          <a:avLst/>
        </a:prstGeom>
        <a:ln xmlns:a="http://schemas.openxmlformats.org/drawingml/2006/main">
          <a:solidFill>
            <a:srgbClr val="00B050"/>
          </a:solidFill>
          <a:prstDash val="solid"/>
        </a:ln>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hr-HR" sz="1100" dirty="0">
              <a:solidFill>
                <a:sysClr val="windowText" lastClr="000000"/>
              </a:solidFill>
              <a:latin typeface="Arial" panose="020B0604020202020204" pitchFamily="34" charset="0"/>
              <a:ea typeface="+mn-ea"/>
              <a:cs typeface="Arial" panose="020B0604020202020204" pitchFamily="34" charset="0"/>
            </a:rPr>
            <a:t>+64.1%</a:t>
          </a:r>
        </a:p>
      </cdr:txBody>
    </cdr:sp>
  </cdr:relSizeAnchor>
  <cdr:relSizeAnchor xmlns:cdr="http://schemas.openxmlformats.org/drawingml/2006/chartDrawing">
    <cdr:from>
      <cdr:x>0.66031</cdr:x>
      <cdr:y>0.56598</cdr:y>
    </cdr:from>
    <cdr:to>
      <cdr:x>0.75406</cdr:x>
      <cdr:y>0.63741</cdr:y>
    </cdr:to>
    <cdr:sp macro="" textlink="">
      <cdr:nvSpPr>
        <cdr:cNvPr id="10" name="TextBox 1"/>
        <cdr:cNvSpPr txBox="1">
          <a:spLocks xmlns:a="http://schemas.openxmlformats.org/drawingml/2006/main"/>
        </cdr:cNvSpPr>
      </cdr:nvSpPr>
      <cdr:spPr>
        <a:xfrm xmlns:a="http://schemas.openxmlformats.org/drawingml/2006/main">
          <a:off x="7606771" y="1426270"/>
          <a:ext cx="1080000" cy="180000"/>
        </a:xfrm>
        <a:prstGeom xmlns:a="http://schemas.openxmlformats.org/drawingml/2006/main" prst="rect">
          <a:avLst/>
        </a:prstGeom>
        <a:ln xmlns:a="http://schemas.openxmlformats.org/drawingml/2006/main">
          <a:solidFill>
            <a:srgbClr val="C00000"/>
          </a:solidFill>
          <a:prstDash val="solid"/>
        </a:ln>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hr-HR" sz="1100" dirty="0">
              <a:solidFill>
                <a:sysClr val="windowText" lastClr="000000"/>
              </a:solidFill>
              <a:latin typeface="Arial" panose="020B0604020202020204" pitchFamily="34" charset="0"/>
              <a:ea typeface="+mn-ea"/>
              <a:cs typeface="Arial" panose="020B0604020202020204" pitchFamily="34" charset="0"/>
            </a:rPr>
            <a:t>-3.1%</a:t>
          </a:r>
        </a:p>
      </cdr:txBody>
    </cdr:sp>
  </cdr:relSizeAnchor>
</c:userShapes>
</file>

<file path=ppt/drawings/drawing4.xml><?xml version="1.0" encoding="utf-8"?>
<c:userShapes xmlns:c="http://schemas.openxmlformats.org/drawingml/2006/chart">
  <cdr:relSizeAnchor xmlns:cdr="http://schemas.openxmlformats.org/drawingml/2006/chartDrawing">
    <cdr:from>
      <cdr:x>0.05073</cdr:x>
      <cdr:y>0</cdr:y>
    </cdr:from>
    <cdr:to>
      <cdr:x>0.9467</cdr:x>
      <cdr:y>0.15341</cdr:y>
    </cdr:to>
    <cdr:sp macro="" textlink="">
      <cdr:nvSpPr>
        <cdr:cNvPr id="2" name="TextBox 1"/>
        <cdr:cNvSpPr txBox="1"/>
      </cdr:nvSpPr>
      <cdr:spPr>
        <a:xfrm xmlns:a="http://schemas.openxmlformats.org/drawingml/2006/main">
          <a:off x="310457" y="0"/>
          <a:ext cx="5483336" cy="2485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hr-HR" sz="1050" b="1" dirty="0">
              <a:latin typeface="Arial" panose="020B0604020202020204" pitchFamily="34" charset="0"/>
              <a:cs typeface="Arial" panose="020B0604020202020204" pitchFamily="34" charset="0"/>
            </a:rPr>
            <a:t>Currency structure of debt as at 30</a:t>
          </a:r>
          <a:r>
            <a:rPr lang="hr-HR" sz="1050" b="1" baseline="0" dirty="0">
              <a:latin typeface="Arial" panose="020B0604020202020204" pitchFamily="34" charset="0"/>
              <a:cs typeface="Arial" panose="020B0604020202020204" pitchFamily="34" charset="0"/>
            </a:rPr>
            <a:t> June 2023</a:t>
          </a:r>
          <a:endParaRPr lang="hr-HR" sz="1050" b="1"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0.83574</cdr:x>
      <cdr:y>0.10185</cdr:y>
    </cdr:from>
    <cdr:to>
      <cdr:x>0.83574</cdr:x>
      <cdr:y>0.97685</cdr:y>
    </cdr:to>
    <cdr:cxnSp macro="">
      <cdr:nvCxnSpPr>
        <cdr:cNvPr id="4" name="Straight Connector 3">
          <a:extLst xmlns:a="http://schemas.openxmlformats.org/drawingml/2006/main">
            <a:ext uri="{FF2B5EF4-FFF2-40B4-BE49-F238E27FC236}">
              <a16:creationId xmlns:a16="http://schemas.microsoft.com/office/drawing/2014/main" id="{01B62DEA-216C-48E5-BAE3-30B76DEC0073}"/>
            </a:ext>
          </a:extLst>
        </cdr:cNvPr>
        <cdr:cNvCxnSpPr/>
      </cdr:nvCxnSpPr>
      <cdr:spPr>
        <a:xfrm xmlns:a="http://schemas.openxmlformats.org/drawingml/2006/main">
          <a:off x="5751545" y="297365"/>
          <a:ext cx="0" cy="2554682"/>
        </a:xfrm>
        <a:prstGeom xmlns:a="http://schemas.openxmlformats.org/drawingml/2006/main" prst="line">
          <a:avLst/>
        </a:prstGeom>
        <a:ln xmlns:a="http://schemas.openxmlformats.org/drawingml/2006/main" w="12700">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0.18087</cdr:x>
      <cdr:y>0</cdr:y>
    </cdr:from>
    <cdr:to>
      <cdr:x>0.82767</cdr:x>
      <cdr:y>0.07465</cdr:y>
    </cdr:to>
    <cdr:sp macro="" textlink="">
      <cdr:nvSpPr>
        <cdr:cNvPr id="5" name="TextBox 1"/>
        <cdr:cNvSpPr txBox="1"/>
      </cdr:nvSpPr>
      <cdr:spPr>
        <a:xfrm xmlns:a="http://schemas.openxmlformats.org/drawingml/2006/main">
          <a:off x="1204567" y="0"/>
          <a:ext cx="4307689" cy="214992"/>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r-HR" sz="1200" b="1" dirty="0">
              <a:effectLst/>
              <a:latin typeface="Arial" panose="020B0604020202020204" pitchFamily="34" charset="0"/>
              <a:ea typeface="+mn-ea"/>
              <a:cs typeface="Arial" panose="020B0604020202020204" pitchFamily="34" charset="0"/>
            </a:rPr>
            <a:t>Net debt components </a:t>
          </a:r>
          <a:r>
            <a:rPr lang="hr-HR" sz="1200" b="1" dirty="0" err="1">
              <a:effectLst/>
              <a:latin typeface="Arial" panose="020B0604020202020204" pitchFamily="34" charset="0"/>
              <a:ea typeface="+mn-ea"/>
              <a:cs typeface="Arial" panose="020B0604020202020204" pitchFamily="34" charset="0"/>
            </a:rPr>
            <a:t>in</a:t>
          </a:r>
          <a:r>
            <a:rPr lang="hr-HR" sz="1200" b="1" dirty="0">
              <a:effectLst/>
              <a:latin typeface="Arial" panose="020B0604020202020204" pitchFamily="34" charset="0"/>
              <a:ea typeface="+mn-ea"/>
              <a:cs typeface="Arial" panose="020B0604020202020204" pitchFamily="34" charset="0"/>
            </a:rPr>
            <a:t> </a:t>
          </a:r>
          <a:r>
            <a:rPr lang="hr-HR" sz="1200" b="1" dirty="0" err="1">
              <a:latin typeface="Arial" panose="020B0604020202020204" pitchFamily="34" charset="0"/>
              <a:cs typeface="Arial" panose="020B0604020202020204" pitchFamily="34" charset="0"/>
            </a:rPr>
            <a:t>EUR</a:t>
          </a:r>
          <a:r>
            <a:rPr lang="hr-HR" sz="1200" b="1" dirty="0" err="1">
              <a:effectLst/>
              <a:latin typeface="Arial" panose="020B0604020202020204" pitchFamily="34" charset="0"/>
              <a:ea typeface="+mn-ea"/>
              <a:cs typeface="Arial" panose="020B0604020202020204" pitchFamily="34" charset="0"/>
            </a:rPr>
            <a:t>m</a:t>
          </a:r>
          <a:r>
            <a:rPr lang="hr-HR" sz="1200" b="1" dirty="0">
              <a:effectLst/>
              <a:latin typeface="Arial" panose="020B0604020202020204" pitchFamily="34" charset="0"/>
              <a:ea typeface="+mn-ea"/>
              <a:cs typeface="Arial" panose="020B0604020202020204" pitchFamily="34" charset="0"/>
            </a:rPr>
            <a:t> as at </a:t>
          </a:r>
          <a:r>
            <a:rPr lang="en-GB" sz="1200" b="1" dirty="0">
              <a:effectLst/>
              <a:latin typeface="Arial" panose="020B0604020202020204" pitchFamily="34" charset="0"/>
              <a:ea typeface="+mn-ea"/>
              <a:cs typeface="Arial" panose="020B0604020202020204" pitchFamily="34" charset="0"/>
            </a:rPr>
            <a:t>3</a:t>
          </a:r>
          <a:r>
            <a:rPr lang="hr-HR" sz="1200" b="1" dirty="0">
              <a:effectLst/>
              <a:latin typeface="Arial" panose="020B0604020202020204" pitchFamily="34" charset="0"/>
              <a:ea typeface="+mn-ea"/>
              <a:cs typeface="Arial" panose="020B0604020202020204" pitchFamily="34" charset="0"/>
            </a:rPr>
            <a:t>0</a:t>
          </a:r>
          <a:r>
            <a:rPr lang="hr-HR" sz="1200" b="1" baseline="0" dirty="0">
              <a:effectLst/>
              <a:latin typeface="Arial" panose="020B0604020202020204" pitchFamily="34" charset="0"/>
              <a:ea typeface="+mn-ea"/>
              <a:cs typeface="Arial" panose="020B0604020202020204" pitchFamily="34" charset="0"/>
            </a:rPr>
            <a:t> June</a:t>
          </a:r>
          <a:r>
            <a:rPr lang="hr-HR" sz="1200" b="1" dirty="0">
              <a:effectLst/>
              <a:latin typeface="Arial" panose="020B0604020202020204" pitchFamily="34" charset="0"/>
              <a:ea typeface="+mn-ea"/>
              <a:cs typeface="Arial" panose="020B0604020202020204" pitchFamily="34" charset="0"/>
            </a:rPr>
            <a:t> </a:t>
          </a:r>
          <a:r>
            <a:rPr lang="en-GB" sz="1200" b="1" dirty="0">
              <a:effectLst/>
              <a:latin typeface="Arial" panose="020B0604020202020204" pitchFamily="34" charset="0"/>
              <a:ea typeface="+mn-ea"/>
              <a:cs typeface="Arial" panose="020B0604020202020204" pitchFamily="34" charset="0"/>
            </a:rPr>
            <a:t>20</a:t>
          </a:r>
          <a:r>
            <a:rPr lang="hr-HR" sz="1200" b="1" dirty="0">
              <a:effectLst/>
              <a:latin typeface="Arial" panose="020B0604020202020204" pitchFamily="34" charset="0"/>
              <a:ea typeface="+mn-ea"/>
              <a:cs typeface="Arial" panose="020B0604020202020204" pitchFamily="34" charset="0"/>
            </a:rPr>
            <a:t>23</a:t>
          </a:r>
          <a:endParaRPr lang="hr-HR" sz="1100" dirty="0">
            <a:effectLst/>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0.19242</cdr:x>
      <cdr:y>0.0001</cdr:y>
    </cdr:from>
    <cdr:to>
      <cdr:x>0.83272</cdr:x>
      <cdr:y>0.17639</cdr:y>
    </cdr:to>
    <cdr:sp macro="" textlink="">
      <cdr:nvSpPr>
        <cdr:cNvPr id="2" name="TextBox 1"/>
        <cdr:cNvSpPr txBox="1"/>
      </cdr:nvSpPr>
      <cdr:spPr>
        <a:xfrm xmlns:a="http://schemas.openxmlformats.org/drawingml/2006/main">
          <a:off x="1093519" y="270"/>
          <a:ext cx="3638759" cy="4759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hr-HR" sz="1200" b="1" dirty="0">
              <a:latin typeface="Arial" panose="020B0604020202020204" pitchFamily="34" charset="0"/>
              <a:cs typeface="Arial" panose="020B0604020202020204" pitchFamily="34" charset="0"/>
            </a:rPr>
            <a:t>Net cash flow from operating activities as % of sales</a:t>
          </a:r>
        </a:p>
      </cdr:txBody>
    </cdr:sp>
  </cdr:relSizeAnchor>
</c:userShapes>
</file>

<file path=ppt/drawings/drawing7.xml><?xml version="1.0" encoding="utf-8"?>
<c:userShapes xmlns:c="http://schemas.openxmlformats.org/drawingml/2006/chart">
  <cdr:relSizeAnchor xmlns:cdr="http://schemas.openxmlformats.org/drawingml/2006/chartDrawing">
    <cdr:from>
      <cdr:x>0.92566</cdr:x>
      <cdr:y>0.37751</cdr:y>
    </cdr:from>
    <cdr:to>
      <cdr:x>0.99649</cdr:x>
      <cdr:y>0.4741</cdr:y>
    </cdr:to>
    <cdr:sp macro="" textlink="">
      <cdr:nvSpPr>
        <cdr:cNvPr id="7" name="TextBox 1">
          <a:extLst xmlns:a="http://schemas.openxmlformats.org/drawingml/2006/main">
            <a:ext uri="{FF2B5EF4-FFF2-40B4-BE49-F238E27FC236}">
              <a16:creationId xmlns:a16="http://schemas.microsoft.com/office/drawing/2014/main" id="{79ADD10C-63E9-45FA-BC89-68B167B3E94C}"/>
            </a:ext>
          </a:extLst>
        </cdr:cNvPr>
        <cdr:cNvSpPr txBox="1"/>
      </cdr:nvSpPr>
      <cdr:spPr>
        <a:xfrm xmlns:a="http://schemas.openxmlformats.org/drawingml/2006/main">
          <a:off x="6794500" y="1079500"/>
          <a:ext cx="519956" cy="27617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hr-HR" sz="10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0.91129</cdr:x>
      <cdr:y>0.19389</cdr:y>
    </cdr:from>
    <cdr:to>
      <cdr:x>0.99111</cdr:x>
      <cdr:y>0.28497</cdr:y>
    </cdr:to>
    <cdr:sp macro="" textlink="">
      <cdr:nvSpPr>
        <cdr:cNvPr id="2" name="TextBox 1"/>
        <cdr:cNvSpPr txBox="1"/>
      </cdr:nvSpPr>
      <cdr:spPr>
        <a:xfrm xmlns:a="http://schemas.openxmlformats.org/drawingml/2006/main">
          <a:off x="6689060" y="554437"/>
          <a:ext cx="585894" cy="2604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0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0.92018</cdr:x>
      <cdr:y>0.26474</cdr:y>
    </cdr:from>
    <cdr:to>
      <cdr:x>1</cdr:x>
      <cdr:y>0.35582</cdr:y>
    </cdr:to>
    <cdr:sp macro="" textlink="">
      <cdr:nvSpPr>
        <cdr:cNvPr id="3" name="TextBox 1"/>
        <cdr:cNvSpPr txBox="1"/>
      </cdr:nvSpPr>
      <cdr:spPr>
        <a:xfrm xmlns:a="http://schemas.openxmlformats.org/drawingml/2006/main">
          <a:off x="5803394" y="791047"/>
          <a:ext cx="503409" cy="27214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0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0.90251</cdr:x>
      <cdr:y>0.38412</cdr:y>
    </cdr:from>
    <cdr:to>
      <cdr:x>1</cdr:x>
      <cdr:y>0.53431</cdr:y>
    </cdr:to>
    <cdr:sp macro="" textlink="">
      <cdr:nvSpPr>
        <cdr:cNvPr id="4" name="TextBox 1"/>
        <cdr:cNvSpPr txBox="1"/>
      </cdr:nvSpPr>
      <cdr:spPr>
        <a:xfrm xmlns:a="http://schemas.openxmlformats.org/drawingml/2006/main">
          <a:off x="5029459" y="908744"/>
          <a:ext cx="543307" cy="35531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r-HR" sz="1000" b="0" i="0" u="none" strike="noStrike" dirty="0">
              <a:solidFill>
                <a:srgbClr val="000000"/>
              </a:solidFill>
              <a:latin typeface="Arial"/>
              <a:cs typeface="Arial"/>
            </a:rPr>
            <a:t>18.6%</a:t>
          </a:r>
          <a:endParaRPr lang="hr-HR"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0.90509</cdr:x>
      <cdr:y>0.47441</cdr:y>
    </cdr:from>
    <cdr:to>
      <cdr:x>1</cdr:x>
      <cdr:y>0.57647</cdr:y>
    </cdr:to>
    <cdr:sp macro="" textlink="">
      <cdr:nvSpPr>
        <cdr:cNvPr id="5" name="TextBox 1">
          <a:extLst xmlns:a="http://schemas.openxmlformats.org/drawingml/2006/main">
            <a:ext uri="{FF2B5EF4-FFF2-40B4-BE49-F238E27FC236}">
              <a16:creationId xmlns:a16="http://schemas.microsoft.com/office/drawing/2014/main" id="{566AFA52-FAC9-4C6D-9D6C-379557985DA6}"/>
            </a:ext>
          </a:extLst>
        </cdr:cNvPr>
        <cdr:cNvSpPr txBox="1"/>
      </cdr:nvSpPr>
      <cdr:spPr>
        <a:xfrm xmlns:a="http://schemas.openxmlformats.org/drawingml/2006/main">
          <a:off x="10404046" y="1122342"/>
          <a:ext cx="1090994" cy="2414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r-HR" sz="1000" b="0" i="0" u="none" strike="noStrike" dirty="0">
              <a:solidFill>
                <a:srgbClr val="000000"/>
              </a:solidFill>
              <a:latin typeface="Arial"/>
              <a:cs typeface="Arial"/>
            </a:rPr>
            <a:t>18.6%</a:t>
          </a:r>
          <a:endParaRPr lang="hr-HR"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0.90955</cdr:x>
      <cdr:y>0.26196</cdr:y>
    </cdr:from>
    <cdr:to>
      <cdr:x>1</cdr:x>
      <cdr:y>0.35835</cdr:y>
    </cdr:to>
    <cdr:sp macro="" textlink="">
      <cdr:nvSpPr>
        <cdr:cNvPr id="6" name="TextBox 1">
          <a:extLst xmlns:a="http://schemas.openxmlformats.org/drawingml/2006/main">
            <a:ext uri="{FF2B5EF4-FFF2-40B4-BE49-F238E27FC236}">
              <a16:creationId xmlns:a16="http://schemas.microsoft.com/office/drawing/2014/main" id="{F66BC8DF-2B3E-42E6-BE7A-32DC5CE98895}"/>
            </a:ext>
          </a:extLst>
        </cdr:cNvPr>
        <cdr:cNvSpPr txBox="1"/>
      </cdr:nvSpPr>
      <cdr:spPr>
        <a:xfrm xmlns:a="http://schemas.openxmlformats.org/drawingml/2006/main">
          <a:off x="10455314" y="619730"/>
          <a:ext cx="1039726" cy="22803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r-HR" sz="1000" b="0" i="0" u="none" strike="noStrike" dirty="0">
              <a:solidFill>
                <a:srgbClr val="000000"/>
              </a:solidFill>
              <a:latin typeface="Arial"/>
              <a:cs typeface="Arial"/>
            </a:rPr>
            <a:t>36.7%</a:t>
          </a:r>
          <a:endParaRPr lang="hr-HR" sz="100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09079" y="0"/>
            <a:ext cx="2914015" cy="490409"/>
          </a:xfrm>
          <a:prstGeom prst="rect">
            <a:avLst/>
          </a:prstGeom>
        </p:spPr>
        <p:txBody>
          <a:bodyPr vert="horz" lIns="91440" tIns="45720" rIns="91440" bIns="45720" rtlCol="0"/>
          <a:lstStyle>
            <a:lvl1pPr algn="r">
              <a:defRPr sz="1200"/>
            </a:lvl1pPr>
          </a:lstStyle>
          <a:p>
            <a:fld id="{E0B8D58D-0541-4A67-A065-EB2375BB319B}" type="datetimeFigureOut">
              <a:rPr lang="en-US" smtClean="0"/>
              <a:t>7/21/2023</a:t>
            </a:fld>
            <a:endParaRPr lang="en-US"/>
          </a:p>
        </p:txBody>
      </p:sp>
      <p:sp>
        <p:nvSpPr>
          <p:cNvPr id="4" name="Footer Placeholder 3"/>
          <p:cNvSpPr>
            <a:spLocks noGrp="1"/>
          </p:cNvSpPr>
          <p:nvPr>
            <p:ph type="ftr" sz="quarter" idx="2"/>
          </p:nvPr>
        </p:nvSpPr>
        <p:spPr>
          <a:xfrm>
            <a:off x="0" y="9283830"/>
            <a:ext cx="2914015" cy="49040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09079" y="9283830"/>
            <a:ext cx="2914015" cy="490408"/>
          </a:xfrm>
          <a:prstGeom prst="rect">
            <a:avLst/>
          </a:prstGeom>
        </p:spPr>
        <p:txBody>
          <a:bodyPr vert="horz" lIns="91440" tIns="45720" rIns="91440" bIns="45720" rtlCol="0" anchor="b"/>
          <a:lstStyle>
            <a:lvl1pPr algn="r">
              <a:defRPr sz="1200"/>
            </a:lvl1pPr>
          </a:lstStyle>
          <a:p>
            <a:fld id="{74826CF8-4C13-455D-98B8-90DD06F8740D}" type="slidenum">
              <a:rPr lang="en-US" smtClean="0"/>
              <a:t>‹#›</a:t>
            </a:fld>
            <a:endParaRPr lang="en-US"/>
          </a:p>
        </p:txBody>
      </p:sp>
    </p:spTree>
    <p:extLst>
      <p:ext uri="{BB962C8B-B14F-4D97-AF65-F5344CB8AC3E}">
        <p14:creationId xmlns:p14="http://schemas.microsoft.com/office/powerpoint/2010/main" val="1254463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C8EF2F8E-F809-41FE-AB7D-05FA6D543FF9}" type="datetimeFigureOut">
              <a:rPr lang="en-US" smtClean="0"/>
              <a:t>7/21/2023</a:t>
            </a:fld>
            <a:endParaRPr lang="en-US"/>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A1CC2785-5EBD-4E50-9046-D4EC04480CFD}" type="slidenum">
              <a:rPr lang="en-US" smtClean="0"/>
              <a:t>‹#›</a:t>
            </a:fld>
            <a:endParaRPr lang="en-US"/>
          </a:p>
        </p:txBody>
      </p:sp>
    </p:spTree>
    <p:extLst>
      <p:ext uri="{BB962C8B-B14F-4D97-AF65-F5344CB8AC3E}">
        <p14:creationId xmlns:p14="http://schemas.microsoft.com/office/powerpoint/2010/main" val="425060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CC2785-5EBD-4E50-9046-D4EC04480CFD}" type="slidenum">
              <a:rPr lang="en-US" smtClean="0"/>
              <a:t>1</a:t>
            </a:fld>
            <a:endParaRPr lang="en-US"/>
          </a:p>
        </p:txBody>
      </p:sp>
    </p:spTree>
    <p:extLst>
      <p:ext uri="{BB962C8B-B14F-4D97-AF65-F5344CB8AC3E}">
        <p14:creationId xmlns:p14="http://schemas.microsoft.com/office/powerpoint/2010/main" val="246235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8" y="914400"/>
            <a:ext cx="6964362" cy="3917950"/>
          </a:xfrm>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A179D3F7-90FC-43AD-AA2F-4BEAFD71EA26}" type="slidenum">
              <a:rPr lang="hr-HR" smtClean="0"/>
              <a:pPr/>
              <a:t>2</a:t>
            </a:fld>
            <a:endParaRPr lang="hr-HR"/>
          </a:p>
        </p:txBody>
      </p:sp>
    </p:spTree>
    <p:extLst>
      <p:ext uri="{BB962C8B-B14F-4D97-AF65-F5344CB8AC3E}">
        <p14:creationId xmlns:p14="http://schemas.microsoft.com/office/powerpoint/2010/main" val="152763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8" y="914400"/>
            <a:ext cx="6964362" cy="3917950"/>
          </a:xfrm>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A179D3F7-90FC-43AD-AA2F-4BEAFD71EA26}" type="slidenum">
              <a:rPr lang="hr-HR" smtClean="0"/>
              <a:pPr/>
              <a:t>3</a:t>
            </a:fld>
            <a:endParaRPr lang="hr-HR"/>
          </a:p>
        </p:txBody>
      </p:sp>
    </p:spTree>
    <p:extLst>
      <p:ext uri="{BB962C8B-B14F-4D97-AF65-F5344CB8AC3E}">
        <p14:creationId xmlns:p14="http://schemas.microsoft.com/office/powerpoint/2010/main" val="3906219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79D3F7-90FC-43AD-AA2F-4BEAFD71EA26}" type="slidenum">
              <a:rPr lang="hr-HR" smtClean="0"/>
              <a:pPr/>
              <a:t>4</a:t>
            </a:fld>
            <a:endParaRPr lang="hr-HR" dirty="0"/>
          </a:p>
        </p:txBody>
      </p:sp>
    </p:spTree>
    <p:extLst>
      <p:ext uri="{BB962C8B-B14F-4D97-AF65-F5344CB8AC3E}">
        <p14:creationId xmlns:p14="http://schemas.microsoft.com/office/powerpoint/2010/main" val="9134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A179D3F7-90FC-43AD-AA2F-4BEAFD71EA26}" type="slidenum">
              <a:rPr lang="hr-HR" smtClean="0"/>
              <a:pPr/>
              <a:t>10</a:t>
            </a:fld>
            <a:endParaRPr lang="hr-HR"/>
          </a:p>
        </p:txBody>
      </p:sp>
    </p:spTree>
    <p:extLst>
      <p:ext uri="{BB962C8B-B14F-4D97-AF65-F5344CB8AC3E}">
        <p14:creationId xmlns:p14="http://schemas.microsoft.com/office/powerpoint/2010/main" val="421796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CC2785-5EBD-4E50-9046-D4EC04480C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0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sr-Latn-RS" dirty="0"/>
              <a:t>21st July 2023</a:t>
            </a:r>
            <a:endParaRPr lang="en-US" dirty="0"/>
          </a:p>
        </p:txBody>
      </p:sp>
      <p:sp>
        <p:nvSpPr>
          <p:cNvPr id="5" name="Footer Placeholder 4"/>
          <p:cNvSpPr>
            <a:spLocks noGrp="1"/>
          </p:cNvSpPr>
          <p:nvPr>
            <p:ph type="ftr" sz="quarter" idx="11"/>
          </p:nvPr>
        </p:nvSpPr>
        <p:spPr/>
        <p:txBody>
          <a:bodyPr/>
          <a:lstStyle/>
          <a:p>
            <a:r>
              <a:rPr lang="en-US"/>
              <a:t>Podravka Group</a:t>
            </a:r>
          </a:p>
        </p:txBody>
      </p:sp>
      <p:sp>
        <p:nvSpPr>
          <p:cNvPr id="6" name="Slide Number Placeholder 5"/>
          <p:cNvSpPr>
            <a:spLocks noGrp="1"/>
          </p:cNvSpPr>
          <p:nvPr>
            <p:ph type="sldNum" sz="quarter" idx="12"/>
          </p:nvPr>
        </p:nvSpPr>
        <p:spPr/>
        <p:txBody>
          <a:bodyPr/>
          <a:lstStyle/>
          <a:p>
            <a:fld id="{7FE677BA-1025-449B-B53C-442333ACA2F5}" type="slidenum">
              <a:rPr lang="en-US" smtClean="0"/>
              <a:t>‹#›</a:t>
            </a:fld>
            <a:endParaRPr lang="en-US"/>
          </a:p>
        </p:txBody>
      </p:sp>
    </p:spTree>
    <p:extLst>
      <p:ext uri="{BB962C8B-B14F-4D97-AF65-F5344CB8AC3E}">
        <p14:creationId xmlns:p14="http://schemas.microsoft.com/office/powerpoint/2010/main" val="216719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sr-Latn-RS" dirty="0"/>
              <a:t>21st July 2023</a:t>
            </a:r>
            <a:endParaRPr lang="en-US" dirty="0"/>
          </a:p>
        </p:txBody>
      </p:sp>
      <p:sp>
        <p:nvSpPr>
          <p:cNvPr id="5" name="Footer Placeholder 4"/>
          <p:cNvSpPr>
            <a:spLocks noGrp="1"/>
          </p:cNvSpPr>
          <p:nvPr>
            <p:ph type="ftr" sz="quarter" idx="11"/>
          </p:nvPr>
        </p:nvSpPr>
        <p:spPr/>
        <p:txBody>
          <a:bodyPr/>
          <a:lstStyle/>
          <a:p>
            <a:r>
              <a:rPr lang="en-US"/>
              <a:t>Podravka Group</a:t>
            </a:r>
          </a:p>
        </p:txBody>
      </p:sp>
      <p:sp>
        <p:nvSpPr>
          <p:cNvPr id="6" name="Slide Number Placeholder 5"/>
          <p:cNvSpPr>
            <a:spLocks noGrp="1"/>
          </p:cNvSpPr>
          <p:nvPr>
            <p:ph type="sldNum" sz="quarter" idx="12"/>
          </p:nvPr>
        </p:nvSpPr>
        <p:spPr/>
        <p:txBody>
          <a:bodyPr/>
          <a:lstStyle/>
          <a:p>
            <a:fld id="{7FE677BA-1025-449B-B53C-442333ACA2F5}" type="slidenum">
              <a:rPr lang="en-US" smtClean="0"/>
              <a:t>‹#›</a:t>
            </a:fld>
            <a:endParaRPr lang="en-US"/>
          </a:p>
        </p:txBody>
      </p:sp>
    </p:spTree>
    <p:extLst>
      <p:ext uri="{BB962C8B-B14F-4D97-AF65-F5344CB8AC3E}">
        <p14:creationId xmlns:p14="http://schemas.microsoft.com/office/powerpoint/2010/main" val="1309489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sr-Latn-RS" dirty="0"/>
              <a:t>21st July 2023</a:t>
            </a:r>
            <a:endParaRPr lang="en-US" dirty="0"/>
          </a:p>
        </p:txBody>
      </p:sp>
      <p:sp>
        <p:nvSpPr>
          <p:cNvPr id="5" name="Footer Placeholder 4"/>
          <p:cNvSpPr>
            <a:spLocks noGrp="1"/>
          </p:cNvSpPr>
          <p:nvPr>
            <p:ph type="ftr" sz="quarter" idx="11"/>
          </p:nvPr>
        </p:nvSpPr>
        <p:spPr/>
        <p:txBody>
          <a:bodyPr/>
          <a:lstStyle/>
          <a:p>
            <a:r>
              <a:rPr lang="en-US"/>
              <a:t>Podravka Group</a:t>
            </a:r>
          </a:p>
        </p:txBody>
      </p:sp>
      <p:sp>
        <p:nvSpPr>
          <p:cNvPr id="6" name="Slide Number Placeholder 5"/>
          <p:cNvSpPr>
            <a:spLocks noGrp="1"/>
          </p:cNvSpPr>
          <p:nvPr>
            <p:ph type="sldNum" sz="quarter" idx="12"/>
          </p:nvPr>
        </p:nvSpPr>
        <p:spPr/>
        <p:txBody>
          <a:bodyPr/>
          <a:lstStyle/>
          <a:p>
            <a:fld id="{7FE677BA-1025-449B-B53C-442333ACA2F5}" type="slidenum">
              <a:rPr lang="en-US" smtClean="0"/>
              <a:t>‹#›</a:t>
            </a:fld>
            <a:endParaRPr lang="en-US"/>
          </a:p>
        </p:txBody>
      </p:sp>
    </p:spTree>
    <p:extLst>
      <p:ext uri="{BB962C8B-B14F-4D97-AF65-F5344CB8AC3E}">
        <p14:creationId xmlns:p14="http://schemas.microsoft.com/office/powerpoint/2010/main" val="3314273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p:cNvSpPr>
            <a:spLocks noGrp="1"/>
          </p:cNvSpPr>
          <p:nvPr>
            <p:ph type="dt" sz="half" idx="2"/>
          </p:nvPr>
        </p:nvSpPr>
        <p:spPr>
          <a:xfrm>
            <a:off x="360000" y="6531438"/>
            <a:ext cx="2743200" cy="365125"/>
          </a:xfrm>
          <a:prstGeom prst="rect">
            <a:avLst/>
          </a:prstGeom>
        </p:spPr>
        <p:txBody>
          <a:bodyPr vert="horz" lIns="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r>
              <a:rPr lang="sr-Latn-RS" dirty="0"/>
              <a:t>21st July 2023</a:t>
            </a:r>
            <a:endParaRPr lang="hr-HR" dirty="0"/>
          </a:p>
        </p:txBody>
      </p:sp>
      <p:sp>
        <p:nvSpPr>
          <p:cNvPr id="8" name="Slide Number Placeholder 6"/>
          <p:cNvSpPr>
            <a:spLocks noGrp="1"/>
          </p:cNvSpPr>
          <p:nvPr>
            <p:ph type="sldNum" sz="quarter" idx="4"/>
          </p:nvPr>
        </p:nvSpPr>
        <p:spPr>
          <a:xfrm>
            <a:off x="11519925" y="6594609"/>
            <a:ext cx="672075"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03C49B60-8C98-4D63-B047-F5300F692749}" type="slidenum">
              <a:rPr lang="hr-HR" smtClean="0"/>
              <a:pPr/>
              <a:t>‹#›</a:t>
            </a:fld>
            <a:endParaRPr lang="hr-HR"/>
          </a:p>
        </p:txBody>
      </p:sp>
      <p:sp>
        <p:nvSpPr>
          <p:cNvPr id="9" name="Footer Placeholder 4"/>
          <p:cNvSpPr>
            <a:spLocks noGrp="1"/>
          </p:cNvSpPr>
          <p:nvPr>
            <p:ph type="ftr" sz="quarter" idx="3"/>
          </p:nvPr>
        </p:nvSpPr>
        <p:spPr>
          <a:xfrm>
            <a:off x="9926240" y="6597352"/>
            <a:ext cx="1546357" cy="241002"/>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r>
              <a:rPr lang="hr-HR"/>
              <a:t>Podravka Group</a:t>
            </a:r>
            <a:endParaRPr lang="hr-HR" dirty="0"/>
          </a:p>
        </p:txBody>
      </p:sp>
    </p:spTree>
    <p:extLst>
      <p:ext uri="{BB962C8B-B14F-4D97-AF65-F5344CB8AC3E}">
        <p14:creationId xmlns:p14="http://schemas.microsoft.com/office/powerpoint/2010/main" val="2205288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7240" y="357505"/>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433289" y="6593173"/>
            <a:ext cx="446784" cy="365125"/>
          </a:xfrm>
          <a:prstGeom prst="rect">
            <a:avLst/>
          </a:prstGeom>
        </p:spPr>
        <p:txBody>
          <a:bodyPr/>
          <a:lstStyle/>
          <a:p>
            <a:fld id="{0E7DDE43-3D36-4BD8-98DC-977E4410F8A8}" type="slidenum">
              <a:rPr lang="en-US" smtClean="0"/>
              <a:t>‹#›</a:t>
            </a:fld>
            <a:endParaRPr lang="en-US"/>
          </a:p>
        </p:txBody>
      </p:sp>
      <p:sp>
        <p:nvSpPr>
          <p:cNvPr id="9" name="Date Placeholder 3"/>
          <p:cNvSpPr>
            <a:spLocks noGrp="1"/>
          </p:cNvSpPr>
          <p:nvPr>
            <p:ph type="dt" sz="half" idx="2"/>
          </p:nvPr>
        </p:nvSpPr>
        <p:spPr>
          <a:xfrm>
            <a:off x="360000" y="6531438"/>
            <a:ext cx="2743200" cy="365125"/>
          </a:xfrm>
          <a:prstGeom prst="rect">
            <a:avLst/>
          </a:prstGeom>
        </p:spPr>
        <p:txBody>
          <a:bodyPr vert="horz" lIns="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r>
              <a:rPr lang="sr-Latn-RS" dirty="0"/>
              <a:t>21st July 2023</a:t>
            </a:r>
            <a:endParaRPr lang="hr-HR" dirty="0"/>
          </a:p>
        </p:txBody>
      </p:sp>
      <p:sp>
        <p:nvSpPr>
          <p:cNvPr id="10" name="Footer Placeholder 4"/>
          <p:cNvSpPr>
            <a:spLocks noGrp="1"/>
          </p:cNvSpPr>
          <p:nvPr>
            <p:ph type="ftr" sz="quarter" idx="3"/>
          </p:nvPr>
        </p:nvSpPr>
        <p:spPr>
          <a:xfrm>
            <a:off x="9926240" y="6597352"/>
            <a:ext cx="1546357" cy="241002"/>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r>
              <a:rPr lang="hr-HR"/>
              <a:t>Podravka Group</a:t>
            </a:r>
            <a:endParaRPr lang="hr-HR" dirty="0"/>
          </a:p>
        </p:txBody>
      </p:sp>
    </p:spTree>
    <p:extLst>
      <p:ext uri="{BB962C8B-B14F-4D97-AF65-F5344CB8AC3E}">
        <p14:creationId xmlns:p14="http://schemas.microsoft.com/office/powerpoint/2010/main" val="4053419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433288" y="6599751"/>
            <a:ext cx="400735" cy="365125"/>
          </a:xfrm>
          <a:prstGeom prst="rect">
            <a:avLst/>
          </a:prstGeom>
        </p:spPr>
        <p:txBody>
          <a:bodyPr/>
          <a:lstStyle/>
          <a:p>
            <a:fld id="{0E7DDE43-3D36-4BD8-98DC-977E4410F8A8}" type="slidenum">
              <a:rPr lang="en-US" smtClean="0"/>
              <a:t>‹#›</a:t>
            </a:fld>
            <a:endParaRPr lang="en-US"/>
          </a:p>
        </p:txBody>
      </p:sp>
      <p:sp>
        <p:nvSpPr>
          <p:cNvPr id="10" name="Date Placeholder 3"/>
          <p:cNvSpPr>
            <a:spLocks noGrp="1"/>
          </p:cNvSpPr>
          <p:nvPr>
            <p:ph type="dt" sz="half" idx="13"/>
          </p:nvPr>
        </p:nvSpPr>
        <p:spPr>
          <a:xfrm>
            <a:off x="360000" y="6531438"/>
            <a:ext cx="2743200" cy="365125"/>
          </a:xfrm>
          <a:prstGeom prst="rect">
            <a:avLst/>
          </a:prstGeom>
        </p:spPr>
        <p:txBody>
          <a:bodyPr vert="horz" lIns="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r>
              <a:rPr lang="sr-Latn-RS" dirty="0"/>
              <a:t>21st July 2023</a:t>
            </a:r>
            <a:endParaRPr lang="hr-HR" dirty="0"/>
          </a:p>
        </p:txBody>
      </p:sp>
      <p:sp>
        <p:nvSpPr>
          <p:cNvPr id="12" name="Footer Placeholder 4"/>
          <p:cNvSpPr>
            <a:spLocks noGrp="1"/>
          </p:cNvSpPr>
          <p:nvPr>
            <p:ph type="ftr" sz="quarter" idx="14"/>
          </p:nvPr>
        </p:nvSpPr>
        <p:spPr>
          <a:xfrm>
            <a:off x="9926240" y="6597352"/>
            <a:ext cx="1546357" cy="241002"/>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r>
              <a:rPr lang="hr-HR"/>
              <a:t>Podravka Group</a:t>
            </a:r>
            <a:endParaRPr lang="hr-HR" dirty="0"/>
          </a:p>
        </p:txBody>
      </p:sp>
    </p:spTree>
    <p:extLst>
      <p:ext uri="{BB962C8B-B14F-4D97-AF65-F5344CB8AC3E}">
        <p14:creationId xmlns:p14="http://schemas.microsoft.com/office/powerpoint/2010/main" val="2558071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vl1pPr>
          </a:lstStyle>
          <a:p>
            <a:r>
              <a:rPr lang="sr-Latn-RS" dirty="0"/>
              <a:t>21st July 2023</a:t>
            </a:r>
            <a:endParaRPr lang="hr-HR" dirty="0"/>
          </a:p>
        </p:txBody>
      </p:sp>
      <p:sp>
        <p:nvSpPr>
          <p:cNvPr id="5" name="Footer Placeholder 4"/>
          <p:cNvSpPr>
            <a:spLocks noGrp="1"/>
          </p:cNvSpPr>
          <p:nvPr>
            <p:ph type="ftr" sz="quarter" idx="3"/>
          </p:nvPr>
        </p:nvSpPr>
        <p:spPr>
          <a:xfrm>
            <a:off x="9984000" y="6588000"/>
            <a:ext cx="1546357" cy="216000"/>
          </a:xfrm>
          <a:prstGeom prst="rect">
            <a:avLst/>
          </a:prstGeom>
        </p:spPr>
        <p:txBody>
          <a:bodyPr/>
          <a:lstStyle>
            <a:lvl1pPr>
              <a:defRPr sz="1000">
                <a:solidFill>
                  <a:schemeClr val="tx1">
                    <a:lumMod val="75000"/>
                    <a:lumOff val="25000"/>
                  </a:schemeClr>
                </a:solidFill>
                <a:latin typeface="Arial" panose="020B0604020202020204" pitchFamily="34" charset="0"/>
                <a:cs typeface="Arial" panose="020B0604020202020204" pitchFamily="34" charset="0"/>
              </a:defRPr>
            </a:lvl1pPr>
          </a:lstStyle>
          <a:p>
            <a:r>
              <a:rPr lang="hr-HR"/>
              <a:t>Podravka Group</a:t>
            </a:r>
            <a:endParaRPr lang="hr-HR" dirty="0"/>
          </a:p>
        </p:txBody>
      </p:sp>
    </p:spTree>
    <p:extLst>
      <p:ext uri="{BB962C8B-B14F-4D97-AF65-F5344CB8AC3E}">
        <p14:creationId xmlns:p14="http://schemas.microsoft.com/office/powerpoint/2010/main" val="108080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sr-Latn-RS" dirty="0"/>
              <a:t>21st July 2023</a:t>
            </a:r>
            <a:endParaRPr lang="en-US" dirty="0"/>
          </a:p>
        </p:txBody>
      </p:sp>
      <p:sp>
        <p:nvSpPr>
          <p:cNvPr id="5" name="Footer Placeholder 4"/>
          <p:cNvSpPr>
            <a:spLocks noGrp="1"/>
          </p:cNvSpPr>
          <p:nvPr>
            <p:ph type="ftr" sz="quarter" idx="11"/>
          </p:nvPr>
        </p:nvSpPr>
        <p:spPr/>
        <p:txBody>
          <a:bodyPr/>
          <a:lstStyle/>
          <a:p>
            <a:r>
              <a:rPr lang="en-US"/>
              <a:t>Podravka Group</a:t>
            </a:r>
          </a:p>
        </p:txBody>
      </p:sp>
      <p:sp>
        <p:nvSpPr>
          <p:cNvPr id="6" name="Slide Number Placeholder 5"/>
          <p:cNvSpPr>
            <a:spLocks noGrp="1"/>
          </p:cNvSpPr>
          <p:nvPr>
            <p:ph type="sldNum" sz="quarter" idx="12"/>
          </p:nvPr>
        </p:nvSpPr>
        <p:spPr/>
        <p:txBody>
          <a:bodyPr/>
          <a:lstStyle/>
          <a:p>
            <a:fld id="{7FE677BA-1025-449B-B53C-442333ACA2F5}" type="slidenum">
              <a:rPr lang="en-US" smtClean="0"/>
              <a:t>‹#›</a:t>
            </a:fld>
            <a:endParaRPr lang="en-US"/>
          </a:p>
        </p:txBody>
      </p:sp>
    </p:spTree>
    <p:extLst>
      <p:ext uri="{BB962C8B-B14F-4D97-AF65-F5344CB8AC3E}">
        <p14:creationId xmlns:p14="http://schemas.microsoft.com/office/powerpoint/2010/main" val="46794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sr-Latn-RS" dirty="0"/>
              <a:t>21st July 2023</a:t>
            </a:r>
            <a:endParaRPr lang="en-US" dirty="0"/>
          </a:p>
        </p:txBody>
      </p:sp>
      <p:sp>
        <p:nvSpPr>
          <p:cNvPr id="5" name="Footer Placeholder 4"/>
          <p:cNvSpPr>
            <a:spLocks noGrp="1"/>
          </p:cNvSpPr>
          <p:nvPr>
            <p:ph type="ftr" sz="quarter" idx="11"/>
          </p:nvPr>
        </p:nvSpPr>
        <p:spPr/>
        <p:txBody>
          <a:bodyPr/>
          <a:lstStyle/>
          <a:p>
            <a:r>
              <a:rPr lang="en-US"/>
              <a:t>Podravka Group</a:t>
            </a:r>
          </a:p>
        </p:txBody>
      </p:sp>
      <p:sp>
        <p:nvSpPr>
          <p:cNvPr id="6" name="Slide Number Placeholder 5"/>
          <p:cNvSpPr>
            <a:spLocks noGrp="1"/>
          </p:cNvSpPr>
          <p:nvPr>
            <p:ph type="sldNum" sz="quarter" idx="12"/>
          </p:nvPr>
        </p:nvSpPr>
        <p:spPr/>
        <p:txBody>
          <a:bodyPr/>
          <a:lstStyle/>
          <a:p>
            <a:fld id="{7FE677BA-1025-449B-B53C-442333ACA2F5}" type="slidenum">
              <a:rPr lang="en-US" smtClean="0"/>
              <a:t>‹#›</a:t>
            </a:fld>
            <a:endParaRPr lang="en-US"/>
          </a:p>
        </p:txBody>
      </p:sp>
    </p:spTree>
    <p:extLst>
      <p:ext uri="{BB962C8B-B14F-4D97-AF65-F5344CB8AC3E}">
        <p14:creationId xmlns:p14="http://schemas.microsoft.com/office/powerpoint/2010/main" val="396229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sr-Latn-RS" dirty="0"/>
              <a:t>21st July 2023</a:t>
            </a:r>
            <a:endParaRPr lang="en-US" dirty="0"/>
          </a:p>
        </p:txBody>
      </p:sp>
      <p:sp>
        <p:nvSpPr>
          <p:cNvPr id="6" name="Footer Placeholder 5"/>
          <p:cNvSpPr>
            <a:spLocks noGrp="1"/>
          </p:cNvSpPr>
          <p:nvPr>
            <p:ph type="ftr" sz="quarter" idx="11"/>
          </p:nvPr>
        </p:nvSpPr>
        <p:spPr/>
        <p:txBody>
          <a:bodyPr/>
          <a:lstStyle/>
          <a:p>
            <a:r>
              <a:rPr lang="en-US"/>
              <a:t>Podravka Group</a:t>
            </a:r>
          </a:p>
        </p:txBody>
      </p:sp>
      <p:sp>
        <p:nvSpPr>
          <p:cNvPr id="7" name="Slide Number Placeholder 6"/>
          <p:cNvSpPr>
            <a:spLocks noGrp="1"/>
          </p:cNvSpPr>
          <p:nvPr>
            <p:ph type="sldNum" sz="quarter" idx="12"/>
          </p:nvPr>
        </p:nvSpPr>
        <p:spPr/>
        <p:txBody>
          <a:bodyPr/>
          <a:lstStyle/>
          <a:p>
            <a:fld id="{7FE677BA-1025-449B-B53C-442333ACA2F5}" type="slidenum">
              <a:rPr lang="en-US" smtClean="0"/>
              <a:t>‹#›</a:t>
            </a:fld>
            <a:endParaRPr lang="en-US"/>
          </a:p>
        </p:txBody>
      </p:sp>
    </p:spTree>
    <p:extLst>
      <p:ext uri="{BB962C8B-B14F-4D97-AF65-F5344CB8AC3E}">
        <p14:creationId xmlns:p14="http://schemas.microsoft.com/office/powerpoint/2010/main" val="79099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sr-Latn-RS" dirty="0"/>
              <a:t>21st July 2023</a:t>
            </a:r>
            <a:endParaRPr lang="en-US" dirty="0"/>
          </a:p>
        </p:txBody>
      </p:sp>
      <p:sp>
        <p:nvSpPr>
          <p:cNvPr id="8" name="Footer Placeholder 7"/>
          <p:cNvSpPr>
            <a:spLocks noGrp="1"/>
          </p:cNvSpPr>
          <p:nvPr>
            <p:ph type="ftr" sz="quarter" idx="11"/>
          </p:nvPr>
        </p:nvSpPr>
        <p:spPr/>
        <p:txBody>
          <a:bodyPr/>
          <a:lstStyle/>
          <a:p>
            <a:r>
              <a:rPr lang="en-US"/>
              <a:t>Podravka Group</a:t>
            </a:r>
          </a:p>
        </p:txBody>
      </p:sp>
      <p:sp>
        <p:nvSpPr>
          <p:cNvPr id="9" name="Slide Number Placeholder 8"/>
          <p:cNvSpPr>
            <a:spLocks noGrp="1"/>
          </p:cNvSpPr>
          <p:nvPr>
            <p:ph type="sldNum" sz="quarter" idx="12"/>
          </p:nvPr>
        </p:nvSpPr>
        <p:spPr/>
        <p:txBody>
          <a:bodyPr/>
          <a:lstStyle/>
          <a:p>
            <a:fld id="{7FE677BA-1025-449B-B53C-442333ACA2F5}" type="slidenum">
              <a:rPr lang="en-US" smtClean="0"/>
              <a:t>‹#›</a:t>
            </a:fld>
            <a:endParaRPr lang="en-US"/>
          </a:p>
        </p:txBody>
      </p:sp>
    </p:spTree>
    <p:extLst>
      <p:ext uri="{BB962C8B-B14F-4D97-AF65-F5344CB8AC3E}">
        <p14:creationId xmlns:p14="http://schemas.microsoft.com/office/powerpoint/2010/main" val="2004728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sr-Latn-RS" dirty="0"/>
              <a:t>21st July 2023</a:t>
            </a:r>
            <a:endParaRPr lang="en-US" dirty="0"/>
          </a:p>
        </p:txBody>
      </p:sp>
      <p:sp>
        <p:nvSpPr>
          <p:cNvPr id="4" name="Footer Placeholder 3"/>
          <p:cNvSpPr>
            <a:spLocks noGrp="1"/>
          </p:cNvSpPr>
          <p:nvPr>
            <p:ph type="ftr" sz="quarter" idx="11"/>
          </p:nvPr>
        </p:nvSpPr>
        <p:spPr/>
        <p:txBody>
          <a:bodyPr/>
          <a:lstStyle/>
          <a:p>
            <a:r>
              <a:rPr lang="en-US"/>
              <a:t>Podravka Group</a:t>
            </a:r>
          </a:p>
        </p:txBody>
      </p:sp>
      <p:sp>
        <p:nvSpPr>
          <p:cNvPr id="5" name="Slide Number Placeholder 4"/>
          <p:cNvSpPr>
            <a:spLocks noGrp="1"/>
          </p:cNvSpPr>
          <p:nvPr>
            <p:ph type="sldNum" sz="quarter" idx="12"/>
          </p:nvPr>
        </p:nvSpPr>
        <p:spPr/>
        <p:txBody>
          <a:bodyPr/>
          <a:lstStyle/>
          <a:p>
            <a:fld id="{7FE677BA-1025-449B-B53C-442333ACA2F5}" type="slidenum">
              <a:rPr lang="en-US" smtClean="0"/>
              <a:t>‹#›</a:t>
            </a:fld>
            <a:endParaRPr lang="en-US"/>
          </a:p>
        </p:txBody>
      </p:sp>
    </p:spTree>
    <p:extLst>
      <p:ext uri="{BB962C8B-B14F-4D97-AF65-F5344CB8AC3E}">
        <p14:creationId xmlns:p14="http://schemas.microsoft.com/office/powerpoint/2010/main" val="126347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r-Latn-RS" dirty="0"/>
              <a:t>21st July 2023</a:t>
            </a:r>
            <a:endParaRPr lang="en-US" dirty="0"/>
          </a:p>
        </p:txBody>
      </p:sp>
      <p:sp>
        <p:nvSpPr>
          <p:cNvPr id="3" name="Footer Placeholder 2"/>
          <p:cNvSpPr>
            <a:spLocks noGrp="1"/>
          </p:cNvSpPr>
          <p:nvPr>
            <p:ph type="ftr" sz="quarter" idx="11"/>
          </p:nvPr>
        </p:nvSpPr>
        <p:spPr/>
        <p:txBody>
          <a:bodyPr/>
          <a:lstStyle/>
          <a:p>
            <a:r>
              <a:rPr lang="en-US"/>
              <a:t>Podravka Group</a:t>
            </a:r>
          </a:p>
        </p:txBody>
      </p:sp>
      <p:sp>
        <p:nvSpPr>
          <p:cNvPr id="4" name="Slide Number Placeholder 3"/>
          <p:cNvSpPr>
            <a:spLocks noGrp="1"/>
          </p:cNvSpPr>
          <p:nvPr>
            <p:ph type="sldNum" sz="quarter" idx="12"/>
          </p:nvPr>
        </p:nvSpPr>
        <p:spPr/>
        <p:txBody>
          <a:bodyPr/>
          <a:lstStyle/>
          <a:p>
            <a:fld id="{7FE677BA-1025-449B-B53C-442333ACA2F5}" type="slidenum">
              <a:rPr lang="en-US" smtClean="0"/>
              <a:t>‹#›</a:t>
            </a:fld>
            <a:endParaRPr lang="en-US"/>
          </a:p>
        </p:txBody>
      </p:sp>
    </p:spTree>
    <p:extLst>
      <p:ext uri="{BB962C8B-B14F-4D97-AF65-F5344CB8AC3E}">
        <p14:creationId xmlns:p14="http://schemas.microsoft.com/office/powerpoint/2010/main" val="66478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sr-Latn-RS" dirty="0"/>
              <a:t>21st July 2023</a:t>
            </a:r>
            <a:endParaRPr lang="en-US" dirty="0"/>
          </a:p>
        </p:txBody>
      </p:sp>
      <p:sp>
        <p:nvSpPr>
          <p:cNvPr id="6" name="Footer Placeholder 5"/>
          <p:cNvSpPr>
            <a:spLocks noGrp="1"/>
          </p:cNvSpPr>
          <p:nvPr>
            <p:ph type="ftr" sz="quarter" idx="11"/>
          </p:nvPr>
        </p:nvSpPr>
        <p:spPr/>
        <p:txBody>
          <a:bodyPr/>
          <a:lstStyle/>
          <a:p>
            <a:r>
              <a:rPr lang="en-US"/>
              <a:t>Podravka Group</a:t>
            </a:r>
          </a:p>
        </p:txBody>
      </p:sp>
      <p:sp>
        <p:nvSpPr>
          <p:cNvPr id="7" name="Slide Number Placeholder 6"/>
          <p:cNvSpPr>
            <a:spLocks noGrp="1"/>
          </p:cNvSpPr>
          <p:nvPr>
            <p:ph type="sldNum" sz="quarter" idx="12"/>
          </p:nvPr>
        </p:nvSpPr>
        <p:spPr/>
        <p:txBody>
          <a:bodyPr/>
          <a:lstStyle/>
          <a:p>
            <a:fld id="{7FE677BA-1025-449B-B53C-442333ACA2F5}" type="slidenum">
              <a:rPr lang="en-US" smtClean="0"/>
              <a:t>‹#›</a:t>
            </a:fld>
            <a:endParaRPr lang="en-US"/>
          </a:p>
        </p:txBody>
      </p:sp>
    </p:spTree>
    <p:extLst>
      <p:ext uri="{BB962C8B-B14F-4D97-AF65-F5344CB8AC3E}">
        <p14:creationId xmlns:p14="http://schemas.microsoft.com/office/powerpoint/2010/main" val="139417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sr-Latn-RS" dirty="0"/>
              <a:t>21st July 2023</a:t>
            </a:r>
            <a:endParaRPr lang="en-US" dirty="0"/>
          </a:p>
        </p:txBody>
      </p:sp>
      <p:sp>
        <p:nvSpPr>
          <p:cNvPr id="6" name="Footer Placeholder 5"/>
          <p:cNvSpPr>
            <a:spLocks noGrp="1"/>
          </p:cNvSpPr>
          <p:nvPr>
            <p:ph type="ftr" sz="quarter" idx="11"/>
          </p:nvPr>
        </p:nvSpPr>
        <p:spPr/>
        <p:txBody>
          <a:bodyPr/>
          <a:lstStyle/>
          <a:p>
            <a:r>
              <a:rPr lang="en-US"/>
              <a:t>Podravka Group</a:t>
            </a:r>
          </a:p>
        </p:txBody>
      </p:sp>
      <p:sp>
        <p:nvSpPr>
          <p:cNvPr id="7" name="Slide Number Placeholder 6"/>
          <p:cNvSpPr>
            <a:spLocks noGrp="1"/>
          </p:cNvSpPr>
          <p:nvPr>
            <p:ph type="sldNum" sz="quarter" idx="12"/>
          </p:nvPr>
        </p:nvSpPr>
        <p:spPr/>
        <p:txBody>
          <a:bodyPr/>
          <a:lstStyle/>
          <a:p>
            <a:fld id="{7FE677BA-1025-449B-B53C-442333ACA2F5}" type="slidenum">
              <a:rPr lang="en-US" smtClean="0"/>
              <a:t>‹#›</a:t>
            </a:fld>
            <a:endParaRPr lang="en-US"/>
          </a:p>
        </p:txBody>
      </p:sp>
    </p:spTree>
    <p:extLst>
      <p:ext uri="{BB962C8B-B14F-4D97-AF65-F5344CB8AC3E}">
        <p14:creationId xmlns:p14="http://schemas.microsoft.com/office/powerpoint/2010/main" val="1763189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r-Latn-RS" dirty="0"/>
              <a:t>21st July 2023</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Podravka Group</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677BA-1025-449B-B53C-442333ACA2F5}" type="slidenum">
              <a:rPr lang="en-US" smtClean="0"/>
              <a:t>‹#›</a:t>
            </a:fld>
            <a:endParaRPr lang="en-US"/>
          </a:p>
        </p:txBody>
      </p:sp>
    </p:spTree>
    <p:extLst>
      <p:ext uri="{BB962C8B-B14F-4D97-AF65-F5344CB8AC3E}">
        <p14:creationId xmlns:p14="http://schemas.microsoft.com/office/powerpoint/2010/main" val="37488836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a:cxnSpLocks/>
          </p:cNvCxnSpPr>
          <p:nvPr userDrawn="1"/>
        </p:nvCxnSpPr>
        <p:spPr>
          <a:xfrm>
            <a:off x="360000" y="540000"/>
            <a:ext cx="107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60000" y="6597352"/>
            <a:ext cx="11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2"/>
          </p:nvPr>
        </p:nvSpPr>
        <p:spPr>
          <a:xfrm>
            <a:off x="360000" y="6531438"/>
            <a:ext cx="2743200" cy="365125"/>
          </a:xfrm>
          <a:prstGeom prst="rect">
            <a:avLst/>
          </a:prstGeom>
        </p:spPr>
        <p:txBody>
          <a:bodyPr vert="horz" lIns="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r>
              <a:rPr lang="sr-Latn-RS" dirty="0"/>
              <a:t>21st July 2023</a:t>
            </a:r>
            <a:endParaRPr lang="hr-HR" dirty="0"/>
          </a:p>
        </p:txBody>
      </p:sp>
      <p:sp>
        <p:nvSpPr>
          <p:cNvPr id="18" name="Footer Placeholder 4"/>
          <p:cNvSpPr txBox="1">
            <a:spLocks/>
          </p:cNvSpPr>
          <p:nvPr userDrawn="1"/>
        </p:nvSpPr>
        <p:spPr>
          <a:xfrm>
            <a:off x="5322821" y="6598800"/>
            <a:ext cx="1546357" cy="241002"/>
          </a:xfrm>
          <a:prstGeom prst="rect">
            <a:avLst/>
          </a:prstGeom>
        </p:spPr>
        <p:txBody>
          <a:bodyPr/>
          <a:lstStyle>
            <a:defPPr>
              <a:defRPr lang="sr-Latn-C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noProof="0" dirty="0" err="1"/>
              <a:t>Investor</a:t>
            </a:r>
            <a:r>
              <a:rPr lang="hr-HR" noProof="0" dirty="0"/>
              <a:t> </a:t>
            </a:r>
            <a:r>
              <a:rPr lang="hr-HR" noProof="0" dirty="0" err="1"/>
              <a:t>Relations</a:t>
            </a:r>
            <a:endParaRPr lang="en-GB" noProof="0" dirty="0"/>
          </a:p>
        </p:txBody>
      </p:sp>
      <p:sp>
        <p:nvSpPr>
          <p:cNvPr id="19" name="Footer Placeholder 4"/>
          <p:cNvSpPr>
            <a:spLocks noGrp="1"/>
          </p:cNvSpPr>
          <p:nvPr>
            <p:ph type="ftr" sz="quarter" idx="3"/>
          </p:nvPr>
        </p:nvSpPr>
        <p:spPr>
          <a:xfrm>
            <a:off x="9926240" y="6597352"/>
            <a:ext cx="1546357" cy="241002"/>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r>
              <a:rPr lang="hr-HR"/>
              <a:t>Podravka Group</a:t>
            </a:r>
            <a:endParaRPr lang="hr-HR" dirty="0"/>
          </a:p>
        </p:txBody>
      </p:sp>
      <p:sp>
        <p:nvSpPr>
          <p:cNvPr id="20" name="Slide Number Placeholder 6"/>
          <p:cNvSpPr>
            <a:spLocks noGrp="1"/>
          </p:cNvSpPr>
          <p:nvPr>
            <p:ph type="sldNum" sz="quarter" idx="4"/>
          </p:nvPr>
        </p:nvSpPr>
        <p:spPr>
          <a:xfrm>
            <a:off x="11386369" y="6606443"/>
            <a:ext cx="672075"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03C49B60-8C98-4D63-B047-F5300F692749}" type="slidenum">
              <a:rPr lang="hr-HR" smtClean="0"/>
              <a:pPr/>
              <a:t>‹#›</a:t>
            </a:fld>
            <a:endParaRPr lang="hr-HR" dirty="0"/>
          </a:p>
        </p:txBody>
      </p:sp>
      <p:cxnSp>
        <p:nvCxnSpPr>
          <p:cNvPr id="22" name="Straight Connector 21"/>
          <p:cNvCxnSpPr/>
          <p:nvPr userDrawn="1"/>
        </p:nvCxnSpPr>
        <p:spPr>
          <a:xfrm>
            <a:off x="11424000" y="6624000"/>
            <a:ext cx="0" cy="180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73B7893-4344-4E6C-BFCD-762560E509A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35175" r="3400" b="-35175"/>
          <a:stretch/>
        </p:blipFill>
        <p:spPr>
          <a:xfrm>
            <a:off x="11124000" y="-1"/>
            <a:ext cx="846559" cy="936000"/>
          </a:xfrm>
          <a:prstGeom prst="rect">
            <a:avLst/>
          </a:prstGeom>
        </p:spPr>
      </p:pic>
    </p:spTree>
    <p:extLst>
      <p:ext uri="{BB962C8B-B14F-4D97-AF65-F5344CB8AC3E}">
        <p14:creationId xmlns:p14="http://schemas.microsoft.com/office/powerpoint/2010/main" val="3162850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www.podravka.hr/"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ir@podravka.h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1"/>
            <a:ext cx="12192000" cy="6857239"/>
          </a:xfrm>
          <a:prstGeom prst="rect">
            <a:avLst/>
          </a:prstGeom>
        </p:spPr>
      </p:pic>
      <p:sp>
        <p:nvSpPr>
          <p:cNvPr id="6" name="TextBox 5"/>
          <p:cNvSpPr txBox="1"/>
          <p:nvPr/>
        </p:nvSpPr>
        <p:spPr>
          <a:xfrm>
            <a:off x="612000" y="3096000"/>
            <a:ext cx="5918608" cy="1382110"/>
          </a:xfrm>
          <a:prstGeom prst="rect">
            <a:avLst/>
          </a:prstGeom>
          <a:noFill/>
        </p:spPr>
        <p:txBody>
          <a:bodyPr wrap="none" rtlCol="0">
            <a:spAutoFit/>
          </a:bodyPr>
          <a:lstStyle/>
          <a:p>
            <a:pPr algn="ctr">
              <a:lnSpc>
                <a:spcPct val="150000"/>
              </a:lnSpc>
              <a:spcAft>
                <a:spcPts val="600"/>
              </a:spcAft>
            </a:pPr>
            <a:r>
              <a:rPr lang="en-GB" sz="2800" b="1" dirty="0" err="1">
                <a:latin typeface="Arial" panose="020B0604020202020204" pitchFamily="34" charset="0"/>
                <a:cs typeface="Arial" panose="020B0604020202020204" pitchFamily="34" charset="0"/>
              </a:rPr>
              <a:t>Podravka</a:t>
            </a:r>
            <a:r>
              <a:rPr lang="en-GB" sz="2800" b="1" dirty="0">
                <a:latin typeface="Arial" panose="020B0604020202020204" pitchFamily="34" charset="0"/>
                <a:cs typeface="Arial" panose="020B0604020202020204" pitchFamily="34" charset="0"/>
              </a:rPr>
              <a:t> Group business results</a:t>
            </a:r>
          </a:p>
          <a:p>
            <a:pPr algn="ctr">
              <a:lnSpc>
                <a:spcPct val="150000"/>
              </a:lnSpc>
              <a:spcAft>
                <a:spcPts val="600"/>
              </a:spcAft>
            </a:pPr>
            <a:r>
              <a:rPr lang="en-GB" sz="2800" b="1" dirty="0">
                <a:latin typeface="Arial" panose="020B0604020202020204" pitchFamily="34" charset="0"/>
                <a:cs typeface="Arial" panose="020B0604020202020204" pitchFamily="34" charset="0"/>
              </a:rPr>
              <a:t>for </a:t>
            </a:r>
            <a:r>
              <a:rPr lang="hr-HR" sz="2800" b="1" dirty="0">
                <a:latin typeface="Arial" panose="020B0604020202020204" pitchFamily="34" charset="0"/>
                <a:cs typeface="Arial" panose="020B0604020202020204" pitchFamily="34" charset="0"/>
              </a:rPr>
              <a:t>1 - 6 </a:t>
            </a:r>
            <a:r>
              <a:rPr lang="en-GB" sz="2800" b="1" dirty="0">
                <a:latin typeface="Arial" panose="020B0604020202020204" pitchFamily="34" charset="0"/>
                <a:cs typeface="Arial" panose="020B0604020202020204" pitchFamily="34" charset="0"/>
              </a:rPr>
              <a:t>20</a:t>
            </a:r>
            <a:r>
              <a:rPr lang="hr-HR" sz="2800" b="1" dirty="0">
                <a:latin typeface="Arial" panose="020B0604020202020204" pitchFamily="34" charset="0"/>
                <a:cs typeface="Arial" panose="020B0604020202020204" pitchFamily="34" charset="0"/>
              </a:rPr>
              <a:t>23</a:t>
            </a:r>
            <a:r>
              <a:rPr lang="en-GB" sz="2800" b="1" dirty="0">
                <a:latin typeface="Arial" panose="020B0604020202020204" pitchFamily="34" charset="0"/>
                <a:cs typeface="Arial" panose="020B0604020202020204" pitchFamily="34" charset="0"/>
              </a:rPr>
              <a:t> period</a:t>
            </a:r>
          </a:p>
        </p:txBody>
      </p:sp>
      <p:pic>
        <p:nvPicPr>
          <p:cNvPr id="4" name="Picture 3">
            <a:extLst>
              <a:ext uri="{FF2B5EF4-FFF2-40B4-BE49-F238E27FC236}">
                <a16:creationId xmlns:a16="http://schemas.microsoft.com/office/drawing/2014/main" id="{95D69D28-1546-478D-6830-E5B6A7B1CA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22" t="10811" r="6343" b="6295"/>
          <a:stretch/>
        </p:blipFill>
        <p:spPr>
          <a:xfrm>
            <a:off x="845804" y="4540742"/>
            <a:ext cx="4680000" cy="1194895"/>
          </a:xfrm>
          <a:prstGeom prst="rect">
            <a:avLst/>
          </a:prstGeom>
        </p:spPr>
      </p:pic>
    </p:spTree>
    <p:extLst>
      <p:ext uri="{BB962C8B-B14F-4D97-AF65-F5344CB8AC3E}">
        <p14:creationId xmlns:p14="http://schemas.microsoft.com/office/powerpoint/2010/main" val="2247719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21585988"/>
              </p:ext>
            </p:extLst>
          </p:nvPr>
        </p:nvGraphicFramePr>
        <p:xfrm>
          <a:off x="359998" y="648000"/>
          <a:ext cx="11584352" cy="2733600"/>
        </p:xfrm>
        <a:graphic>
          <a:graphicData uri="http://schemas.openxmlformats.org/drawingml/2006/table">
            <a:tbl>
              <a:tblPr/>
              <a:tblGrid>
                <a:gridCol w="2799222">
                  <a:extLst>
                    <a:ext uri="{9D8B030D-6E8A-4147-A177-3AD203B41FA5}">
                      <a16:colId xmlns:a16="http://schemas.microsoft.com/office/drawing/2014/main" val="20000"/>
                    </a:ext>
                  </a:extLst>
                </a:gridCol>
                <a:gridCol w="2992954">
                  <a:extLst>
                    <a:ext uri="{9D8B030D-6E8A-4147-A177-3AD203B41FA5}">
                      <a16:colId xmlns:a16="http://schemas.microsoft.com/office/drawing/2014/main" val="20001"/>
                    </a:ext>
                  </a:extLst>
                </a:gridCol>
                <a:gridCol w="5792176">
                  <a:extLst>
                    <a:ext uri="{9D8B030D-6E8A-4147-A177-3AD203B41FA5}">
                      <a16:colId xmlns:a16="http://schemas.microsoft.com/office/drawing/2014/main" val="20002"/>
                    </a:ext>
                  </a:extLst>
                </a:gridCol>
              </a:tblGrid>
              <a:tr h="648000">
                <a:tc>
                  <a:txBody>
                    <a:bodyPr/>
                    <a:lstStyle/>
                    <a:p>
                      <a:pPr algn="l" fontAlgn="ctr"/>
                      <a:r>
                        <a:rPr lang="en-GB" sz="1200" b="1" i="0" u="none" strike="noStrike" noProof="0" dirty="0">
                          <a:solidFill>
                            <a:srgbClr val="000000"/>
                          </a:solidFill>
                          <a:effectLst/>
                          <a:latin typeface="Arial" panose="020B0604020202020204" pitchFamily="34" charset="0"/>
                        </a:rPr>
                        <a:t> Working capital movement in BS</a:t>
                      </a:r>
                    </a:p>
                  </a:txBody>
                  <a:tcPr marL="0" marR="0" marT="0" marB="0" anchor="ctr">
                    <a:lnL>
                      <a:noFill/>
                    </a:lnL>
                    <a:lnR w="6350" cap="flat" cmpd="sng" algn="ctr">
                      <a:solidFill>
                        <a:srgbClr val="000000"/>
                      </a:solidFill>
                      <a:prstDash val="dash"/>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en-GB" sz="1200" b="1" dirty="0">
                          <a:latin typeface="Arial" panose="020B0604020202020204" pitchFamily="34" charset="0"/>
                          <a:cs typeface="Arial" panose="020B0604020202020204" pitchFamily="34" charset="0"/>
                        </a:rPr>
                        <a:t>3</a:t>
                      </a:r>
                      <a:r>
                        <a:rPr lang="hr-HR" sz="1200" b="1" dirty="0">
                          <a:latin typeface="Arial" panose="020B0604020202020204" pitchFamily="34" charset="0"/>
                          <a:cs typeface="Arial" panose="020B0604020202020204" pitchFamily="34" charset="0"/>
                        </a:rPr>
                        <a:t>0</a:t>
                      </a:r>
                      <a:r>
                        <a:rPr lang="en-GB" sz="1200" b="1" dirty="0">
                          <a:latin typeface="Arial" panose="020B0604020202020204" pitchFamily="34" charset="0"/>
                          <a:cs typeface="Arial" panose="020B0604020202020204" pitchFamily="34" charset="0"/>
                        </a:rPr>
                        <a:t> </a:t>
                      </a:r>
                      <a:r>
                        <a:rPr lang="hr-HR" sz="1200" b="1" dirty="0">
                          <a:latin typeface="Arial" panose="020B0604020202020204" pitchFamily="34" charset="0"/>
                          <a:cs typeface="Arial" panose="020B0604020202020204" pitchFamily="34" charset="0"/>
                        </a:rPr>
                        <a:t>June</a:t>
                      </a:r>
                      <a:r>
                        <a:rPr lang="en-GB" sz="1200" b="1" baseline="0" dirty="0">
                          <a:latin typeface="Arial" panose="020B0604020202020204" pitchFamily="34" charset="0"/>
                          <a:cs typeface="Arial" panose="020B0604020202020204" pitchFamily="34" charset="0"/>
                        </a:rPr>
                        <a:t> 202</a:t>
                      </a:r>
                      <a:r>
                        <a:rPr lang="hr-HR" sz="1200" b="1" baseline="0" dirty="0">
                          <a:latin typeface="Arial" panose="020B0604020202020204" pitchFamily="34" charset="0"/>
                          <a:cs typeface="Arial" panose="020B0604020202020204" pitchFamily="34" charset="0"/>
                        </a:rPr>
                        <a:t>3</a:t>
                      </a:r>
                      <a:r>
                        <a:rPr lang="en-GB" sz="1200" b="1" i="0" u="none" strike="noStrike" baseline="0" noProof="0" dirty="0">
                          <a:solidFill>
                            <a:srgbClr val="000000"/>
                          </a:solidFill>
                          <a:effectLst/>
                          <a:latin typeface="Arial" panose="020B0604020202020204" pitchFamily="34" charset="0"/>
                        </a:rPr>
                        <a:t> / </a:t>
                      </a:r>
                      <a:r>
                        <a:rPr lang="en-GB" sz="1200" b="1" dirty="0">
                          <a:latin typeface="Arial" panose="020B0604020202020204" pitchFamily="34" charset="0"/>
                          <a:cs typeface="Arial" panose="020B0604020202020204" pitchFamily="34" charset="0"/>
                        </a:rPr>
                        <a:t>3</a:t>
                      </a:r>
                      <a:r>
                        <a:rPr lang="hr-HR" sz="1200" b="1" dirty="0">
                          <a:latin typeface="Arial" panose="020B0604020202020204" pitchFamily="34" charset="0"/>
                          <a:cs typeface="Arial" panose="020B0604020202020204" pitchFamily="34" charset="0"/>
                        </a:rPr>
                        <a:t>0</a:t>
                      </a:r>
                      <a:r>
                        <a:rPr lang="en-GB" sz="1200" b="1" dirty="0">
                          <a:latin typeface="Arial" panose="020B0604020202020204" pitchFamily="34" charset="0"/>
                          <a:cs typeface="Arial" panose="020B0604020202020204" pitchFamily="34" charset="0"/>
                        </a:rPr>
                        <a:t> </a:t>
                      </a:r>
                      <a:r>
                        <a:rPr lang="hr-HR" sz="1200" b="1" dirty="0">
                          <a:latin typeface="Arial" panose="020B0604020202020204" pitchFamily="34" charset="0"/>
                          <a:cs typeface="Arial" panose="020B0604020202020204" pitchFamily="34" charset="0"/>
                        </a:rPr>
                        <a:t>June</a:t>
                      </a:r>
                      <a:r>
                        <a:rPr lang="en-GB" sz="1200" b="1" baseline="0" dirty="0">
                          <a:latin typeface="Arial" panose="020B0604020202020204" pitchFamily="34" charset="0"/>
                          <a:cs typeface="Arial" panose="020B0604020202020204" pitchFamily="34" charset="0"/>
                        </a:rPr>
                        <a:t> 202</a:t>
                      </a:r>
                      <a:r>
                        <a:rPr lang="hr-HR" sz="1200" b="1" baseline="0" dirty="0">
                          <a:latin typeface="Arial" panose="020B0604020202020204" pitchFamily="34" charset="0"/>
                          <a:cs typeface="Arial" panose="020B0604020202020204" pitchFamily="34" charset="0"/>
                        </a:rPr>
                        <a:t>2</a:t>
                      </a:r>
                      <a:endParaRPr lang="en-GB" sz="1200" b="1" i="0" u="none" strike="noStrike" baseline="30000" noProof="0"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noProof="0">
                          <a:solidFill>
                            <a:srgbClr val="000000"/>
                          </a:solidFill>
                          <a:effectLst/>
                          <a:latin typeface="Arial" panose="020B0604020202020204" pitchFamily="34" charset="0"/>
                        </a:rPr>
                        <a:t>Impact</a:t>
                      </a:r>
                      <a:endParaRPr lang="en-GB" sz="1200" b="1" i="0" u="none" strike="noStrike" noProof="0"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dash"/>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618825">
                <a:tc>
                  <a:txBody>
                    <a:bodyPr/>
                    <a:lstStyle/>
                    <a:p>
                      <a:pPr algn="l" fontAlgn="ctr"/>
                      <a:r>
                        <a:rPr lang="en-GB" sz="1000" b="0" i="0" u="none" strike="noStrike" noProof="0">
                          <a:solidFill>
                            <a:srgbClr val="000000"/>
                          </a:solidFill>
                          <a:effectLst/>
                          <a:latin typeface="Arial" panose="020B0604020202020204" pitchFamily="34" charset="0"/>
                        </a:rPr>
                        <a:t> Inventories</a:t>
                      </a:r>
                      <a:endParaRPr lang="en-GB" sz="1000" b="0" i="0" u="none" strike="noStrike" noProof="0" dirty="0">
                        <a:solidFill>
                          <a:srgbClr val="000000"/>
                        </a:solidFill>
                        <a:effectLst/>
                        <a:latin typeface="Arial" panose="020B0604020202020204" pitchFamily="34" charset="0"/>
                      </a:endParaRPr>
                    </a:p>
                  </a:txBody>
                  <a:tcPr marL="0" marR="0" marT="0" marB="0" anchor="ctr">
                    <a:lnL>
                      <a:noFill/>
                    </a:lnL>
                    <a:lnR w="6350" cap="flat" cmpd="sng" algn="ctr">
                      <a:solidFill>
                        <a:srgbClr val="000000"/>
                      </a:solidFill>
                      <a:prstDash val="dash"/>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1100" b="0" i="0" u="none" strike="noStrike" noProof="0" dirty="0">
                          <a:solidFill>
                            <a:srgbClr val="000000"/>
                          </a:solidFill>
                          <a:effectLst/>
                          <a:latin typeface="Arial" panose="020B0604020202020204" pitchFamily="34" charset="0"/>
                        </a:rPr>
                        <a:t>                </a:t>
                      </a:r>
                      <a:r>
                        <a:rPr lang="hr-HR" sz="1100" b="0" i="0" u="none" strike="noStrike" noProof="0" dirty="0">
                          <a:solidFill>
                            <a:srgbClr val="000000"/>
                          </a:solidFill>
                          <a:effectLst/>
                          <a:latin typeface="Arial" panose="020B0604020202020204" pitchFamily="34" charset="0"/>
                        </a:rPr>
                        <a:t>13.7%</a:t>
                      </a:r>
                      <a:endParaRPr lang="en-GB" sz="1100" b="0" i="0" u="none" strike="noStrike" noProof="0"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marL="171450" marR="0" lvl="0" indent="-1714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ea typeface="+mn-ea"/>
                          <a:cs typeface="Arial" panose="020B0604020202020204" pitchFamily="34" charset="0"/>
                        </a:rPr>
                        <a:t>Th</a:t>
                      </a:r>
                      <a:r>
                        <a:rPr lang="hr-HR" sz="1000" kern="1200" dirty="0" err="1">
                          <a:solidFill>
                            <a:schemeClr val="tx1"/>
                          </a:solidFill>
                          <a:effectLst/>
                          <a:latin typeface="Arial" panose="020B0604020202020204" pitchFamily="34" charset="0"/>
                          <a:ea typeface="+mn-ea"/>
                          <a:cs typeface="Arial" panose="020B0604020202020204" pitchFamily="34" charset="0"/>
                        </a:rPr>
                        <a:t>is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hr-HR" sz="1000" kern="1200" dirty="0" err="1">
                          <a:solidFill>
                            <a:schemeClr val="tx1"/>
                          </a:solidFill>
                          <a:effectLst/>
                          <a:latin typeface="Arial" panose="020B0604020202020204" pitchFamily="34" charset="0"/>
                          <a:ea typeface="+mn-ea"/>
                          <a:cs typeface="Arial" panose="020B0604020202020204" pitchFamily="34" charset="0"/>
                        </a:rPr>
                        <a:t>movement</a:t>
                      </a:r>
                      <a:r>
                        <a:rPr lang="hr-HR" sz="1000" kern="1200" dirty="0">
                          <a:solidFill>
                            <a:schemeClr val="tx1"/>
                          </a:solidFill>
                          <a:effectLst/>
                          <a:latin typeface="Arial" panose="020B0604020202020204" pitchFamily="34" charset="0"/>
                          <a:ea typeface="+mn-ea"/>
                          <a:cs typeface="Arial" panose="020B0604020202020204" pitchFamily="34" charset="0"/>
                        </a:rPr>
                        <a:t> i</a:t>
                      </a:r>
                      <a:r>
                        <a:rPr lang="en-US" sz="1000" kern="1200" dirty="0">
                          <a:solidFill>
                            <a:schemeClr val="tx1"/>
                          </a:solidFill>
                          <a:effectLst/>
                          <a:latin typeface="Arial" panose="020B0604020202020204" pitchFamily="34" charset="0"/>
                          <a:ea typeface="+mn-ea"/>
                          <a:cs typeface="Arial" panose="020B0604020202020204" pitchFamily="34" charset="0"/>
                        </a:rPr>
                        <a:t>s the result of the strategic volume increase in inventories of the Food segment with the aim of ensuring a sufficient amount of raw materials at </a:t>
                      </a:r>
                      <a:r>
                        <a:rPr lang="en-US" sz="1000" kern="1200" dirty="0" err="1">
                          <a:solidFill>
                            <a:schemeClr val="tx1"/>
                          </a:solidFill>
                          <a:effectLst/>
                          <a:latin typeface="Arial" panose="020B0604020202020204" pitchFamily="34" charset="0"/>
                          <a:ea typeface="+mn-ea"/>
                          <a:cs typeface="Arial" panose="020B0604020202020204" pitchFamily="34" charset="0"/>
                        </a:rPr>
                        <a:t>favourable</a:t>
                      </a:r>
                      <a:r>
                        <a:rPr lang="en-US" sz="1000" kern="1200" dirty="0">
                          <a:solidFill>
                            <a:schemeClr val="tx1"/>
                          </a:solidFill>
                          <a:effectLst/>
                          <a:latin typeface="Arial" panose="020B0604020202020204" pitchFamily="34" charset="0"/>
                          <a:ea typeface="+mn-ea"/>
                          <a:cs typeface="Arial" panose="020B0604020202020204" pitchFamily="34" charset="0"/>
                        </a:rPr>
                        <a:t> purchase prices in order to mitigate market turbulence on the final product prices. On the other hand, the increase in the prices of raw materials and supplies also had an impact on the increase in inventories</a:t>
                      </a:r>
                      <a:r>
                        <a:rPr lang="hr-HR" sz="1000" kern="12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108000" marR="0" marT="36000" marB="0" anchor="ctr">
                    <a:lnL w="6350" cap="flat" cmpd="sng" algn="ctr">
                      <a:solidFill>
                        <a:srgbClr val="000000"/>
                      </a:solidFill>
                      <a:prstDash val="dash"/>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720000">
                <a:tc>
                  <a:txBody>
                    <a:bodyPr/>
                    <a:lstStyle/>
                    <a:p>
                      <a:pPr algn="l" fontAlgn="ctr"/>
                      <a:r>
                        <a:rPr lang="en-GB" sz="1000" b="0" i="0" u="none" strike="noStrike" noProof="0" dirty="0">
                          <a:solidFill>
                            <a:srgbClr val="000000"/>
                          </a:solidFill>
                          <a:effectLst/>
                          <a:latin typeface="Arial" panose="020B0604020202020204" pitchFamily="34" charset="0"/>
                        </a:rPr>
                        <a:t> Trade and other receivables</a:t>
                      </a:r>
                    </a:p>
                  </a:txBody>
                  <a:tcPr marL="0" marR="0" marT="0" marB="0" anchor="ctr">
                    <a:lnL>
                      <a:noFill/>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ctr" fontAlgn="ctr"/>
                      <a:r>
                        <a:rPr lang="en-GB" sz="1100" b="0" i="0" u="none" strike="noStrike" noProof="0" dirty="0">
                          <a:solidFill>
                            <a:srgbClr val="000000"/>
                          </a:solidFill>
                          <a:effectLst/>
                          <a:latin typeface="Arial" panose="020B0604020202020204" pitchFamily="34" charset="0"/>
                        </a:rPr>
                        <a:t>             </a:t>
                      </a:r>
                      <a:r>
                        <a:rPr lang="hr-HR" sz="1100" b="0" i="0" u="none" strike="noStrike" noProof="0" dirty="0">
                          <a:solidFill>
                            <a:srgbClr val="000000"/>
                          </a:solidFill>
                          <a:effectLst/>
                          <a:latin typeface="Arial" panose="020B0604020202020204" pitchFamily="34" charset="0"/>
                        </a:rPr>
                        <a:t>  </a:t>
                      </a:r>
                      <a:r>
                        <a:rPr lang="en-GB" sz="1100" b="0" i="0" u="none" strike="noStrike" noProof="0" dirty="0">
                          <a:solidFill>
                            <a:srgbClr val="000000"/>
                          </a:solidFill>
                          <a:effectLst/>
                          <a:latin typeface="Arial" panose="020B0604020202020204" pitchFamily="34" charset="0"/>
                        </a:rPr>
                        <a:t> </a:t>
                      </a:r>
                      <a:r>
                        <a:rPr lang="hr-HR" sz="1100" b="0" i="0" u="none" strike="noStrike" noProof="0" dirty="0">
                          <a:solidFill>
                            <a:srgbClr val="000000"/>
                          </a:solidFill>
                          <a:effectLst/>
                          <a:latin typeface="Arial" panose="020B0604020202020204" pitchFamily="34" charset="0"/>
                        </a:rPr>
                        <a:t>(3.7%)</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marL="171450" marR="0" lvl="0" indent="-1714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000" kern="1200" dirty="0">
                          <a:solidFill>
                            <a:schemeClr val="tx1"/>
                          </a:solidFill>
                          <a:effectLst/>
                          <a:latin typeface="Arial" panose="020B0604020202020204" pitchFamily="34" charset="0"/>
                          <a:ea typeface="+mn-ea"/>
                          <a:cs typeface="Arial" panose="020B0604020202020204" pitchFamily="34" charset="0"/>
                        </a:rPr>
                        <a:t>This movement is a result of the decrease in receivables in the Pharmaceuticals segment</a:t>
                      </a:r>
                      <a:r>
                        <a:rPr lang="hr-HR" sz="1000" kern="1200" dirty="0">
                          <a:solidFill>
                            <a:schemeClr val="tx1"/>
                          </a:solidFill>
                          <a:effectLst/>
                          <a:latin typeface="Arial" panose="020B0604020202020204" pitchFamily="34" charset="0"/>
                          <a:ea typeface="+mn-ea"/>
                          <a:cs typeface="Arial" panose="020B0604020202020204" pitchFamily="34" charset="0"/>
                        </a:rPr>
                        <a:t>,</a:t>
                      </a: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108000" marR="0" marT="36000" marB="0" anchor="ctr">
                    <a:lnL w="6350" cap="flat" cmpd="sng" algn="ctr">
                      <a:solidFill>
                        <a:srgbClr val="000000"/>
                      </a:solidFill>
                      <a:prstDash val="dash"/>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2"/>
                  </a:ext>
                </a:extLst>
              </a:tr>
              <a:tr h="720000">
                <a:tc>
                  <a:txBody>
                    <a:bodyPr/>
                    <a:lstStyle/>
                    <a:p>
                      <a:pPr algn="l" fontAlgn="ctr"/>
                      <a:r>
                        <a:rPr lang="en-GB" sz="1000" b="0" i="0" u="none" strike="noStrike" noProof="0" dirty="0">
                          <a:solidFill>
                            <a:srgbClr val="000000"/>
                          </a:solidFill>
                          <a:effectLst/>
                          <a:latin typeface="Arial" panose="020B0604020202020204" pitchFamily="34" charset="0"/>
                        </a:rPr>
                        <a:t> Trade and other payables</a:t>
                      </a:r>
                    </a:p>
                  </a:txBody>
                  <a:tcPr marL="0" marR="0" marT="0" marB="0" anchor="ctr">
                    <a:lnL>
                      <a:noFill/>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ctr" fontAlgn="ctr"/>
                      <a:r>
                        <a:rPr lang="en-GB" sz="1100" b="0" i="0" u="none" strike="noStrike" noProof="0" dirty="0">
                          <a:solidFill>
                            <a:srgbClr val="000000"/>
                          </a:solidFill>
                          <a:effectLst/>
                          <a:latin typeface="Arial" panose="020B0604020202020204" pitchFamily="34" charset="0"/>
                        </a:rPr>
                        <a:t>              </a:t>
                      </a:r>
                      <a:r>
                        <a:rPr lang="hr-HR" sz="1100" b="0" i="0" u="none" strike="noStrike" noProof="0" dirty="0">
                          <a:solidFill>
                            <a:srgbClr val="000000"/>
                          </a:solidFill>
                          <a:effectLst/>
                          <a:latin typeface="Arial" panose="020B0604020202020204" pitchFamily="34" charset="0"/>
                        </a:rPr>
                        <a:t>(1.3)%</a:t>
                      </a:r>
                      <a:endParaRPr lang="en-GB" sz="1100" b="0" i="0" u="none" strike="noStrike" noProof="0"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marL="171450" marR="0" lvl="0" indent="-1714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hr-HR" sz="1000" kern="1200" dirty="0" err="1">
                          <a:solidFill>
                            <a:schemeClr val="tx1"/>
                          </a:solidFill>
                          <a:effectLst/>
                          <a:latin typeface="Arial" panose="020B0604020202020204" pitchFamily="34" charset="0"/>
                          <a:ea typeface="+mn-ea"/>
                          <a:cs typeface="Arial" panose="020B0604020202020204" pitchFamily="34" charset="0"/>
                        </a:rPr>
                        <a:t>Lower</a:t>
                      </a:r>
                      <a:r>
                        <a:rPr lang="hr-HR" sz="1000" kern="1200" dirty="0">
                          <a:solidFill>
                            <a:schemeClr val="tx1"/>
                          </a:solidFill>
                          <a:effectLst/>
                          <a:latin typeface="Arial" panose="020B0604020202020204" pitchFamily="34" charset="0"/>
                          <a:ea typeface="+mn-ea"/>
                          <a:cs typeface="Arial" panose="020B0604020202020204" pitchFamily="34" charset="0"/>
                        </a:rPr>
                        <a:t> for 1.3% </a:t>
                      </a:r>
                      <a:r>
                        <a:rPr lang="hr-HR" sz="1000" kern="1200" dirty="0" err="1">
                          <a:solidFill>
                            <a:schemeClr val="tx1"/>
                          </a:solidFill>
                          <a:effectLst/>
                          <a:latin typeface="Arial" panose="020B0604020202020204" pitchFamily="34" charset="0"/>
                          <a:ea typeface="+mn-ea"/>
                          <a:cs typeface="Arial" panose="020B0604020202020204" pitchFamily="34" charset="0"/>
                        </a:rPr>
                        <a:t>and</a:t>
                      </a:r>
                      <a:r>
                        <a:rPr lang="hr-HR" sz="1000" kern="1200" dirty="0">
                          <a:solidFill>
                            <a:schemeClr val="tx1"/>
                          </a:solidFill>
                          <a:effectLst/>
                          <a:latin typeface="Arial" panose="020B0604020202020204" pitchFamily="34" charset="0"/>
                          <a:ea typeface="+mn-ea"/>
                          <a:cs typeface="Arial" panose="020B0604020202020204" pitchFamily="34" charset="0"/>
                        </a:rPr>
                        <a:t> are </a:t>
                      </a:r>
                      <a:r>
                        <a:rPr lang="hr-HR" sz="1000" kern="1200" dirty="0" err="1">
                          <a:solidFill>
                            <a:schemeClr val="tx1"/>
                          </a:solidFill>
                          <a:effectLst/>
                          <a:latin typeface="Arial" panose="020B0604020202020204" pitchFamily="34" charset="0"/>
                          <a:ea typeface="+mn-ea"/>
                          <a:cs typeface="Arial" panose="020B0604020202020204" pitchFamily="34" charset="0"/>
                        </a:rPr>
                        <a:t>maintained</a:t>
                      </a:r>
                      <a:r>
                        <a:rPr lang="hr-HR" sz="1000" kern="1200" dirty="0">
                          <a:solidFill>
                            <a:schemeClr val="tx1"/>
                          </a:solidFill>
                          <a:effectLst/>
                          <a:latin typeface="Arial" panose="020B0604020202020204" pitchFamily="34" charset="0"/>
                          <a:ea typeface="+mn-ea"/>
                          <a:cs typeface="Arial" panose="020B0604020202020204" pitchFamily="34" charset="0"/>
                        </a:rPr>
                        <a:t> at </a:t>
                      </a:r>
                      <a:r>
                        <a:rPr lang="hr-HR" sz="1000" kern="1200" dirty="0" err="1">
                          <a:solidFill>
                            <a:schemeClr val="tx1"/>
                          </a:solidFill>
                          <a:effectLst/>
                          <a:latin typeface="Arial" panose="020B0604020202020204" pitchFamily="34" charset="0"/>
                          <a:ea typeface="+mn-ea"/>
                          <a:cs typeface="Arial" panose="020B0604020202020204" pitchFamily="34" charset="0"/>
                        </a:rPr>
                        <a:t>optimal</a:t>
                      </a:r>
                      <a:r>
                        <a:rPr lang="hr-HR" sz="1000" kern="1200" dirty="0">
                          <a:solidFill>
                            <a:schemeClr val="tx1"/>
                          </a:solidFill>
                          <a:effectLst/>
                          <a:latin typeface="Arial" panose="020B0604020202020204" pitchFamily="34" charset="0"/>
                          <a:ea typeface="+mn-ea"/>
                          <a:cs typeface="Arial" panose="020B0604020202020204" pitchFamily="34" charset="0"/>
                        </a:rPr>
                        <a:t> </a:t>
                      </a:r>
                      <a:r>
                        <a:rPr lang="hr-HR" sz="1000" kern="1200" dirty="0" err="1">
                          <a:solidFill>
                            <a:schemeClr val="tx1"/>
                          </a:solidFill>
                          <a:effectLst/>
                          <a:latin typeface="Arial" panose="020B0604020202020204" pitchFamily="34" charset="0"/>
                          <a:ea typeface="+mn-ea"/>
                          <a:cs typeface="Arial" panose="020B0604020202020204" pitchFamily="34" charset="0"/>
                        </a:rPr>
                        <a:t>level</a:t>
                      </a:r>
                      <a:r>
                        <a:rPr lang="hr-HR" sz="1000" kern="1200" dirty="0">
                          <a:solidFill>
                            <a:schemeClr val="tx1"/>
                          </a:solidFill>
                          <a:effectLst/>
                          <a:latin typeface="Arial" panose="020B0604020202020204" pitchFamily="34" charset="0"/>
                          <a:ea typeface="+mn-ea"/>
                          <a:cs typeface="Arial" panose="020B0604020202020204" pitchFamily="34" charset="0"/>
                        </a:rPr>
                        <a:t>.</a:t>
                      </a:r>
                      <a:endParaRPr lang="en-GB" sz="10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108000" marR="0" marT="36000" marB="0" anchor="ctr">
                    <a:lnL w="6350" cap="flat" cmpd="sng" algn="ctr">
                      <a:solidFill>
                        <a:srgbClr val="000000"/>
                      </a:solidFill>
                      <a:prstDash val="dash"/>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066367246"/>
              </p:ext>
            </p:extLst>
          </p:nvPr>
        </p:nvGraphicFramePr>
        <p:xfrm>
          <a:off x="360000" y="3852000"/>
          <a:ext cx="5580000" cy="1800000"/>
        </p:xfrm>
        <a:graphic>
          <a:graphicData uri="http://schemas.openxmlformats.org/drawingml/2006/table">
            <a:tbl>
              <a:tblPr/>
              <a:tblGrid>
                <a:gridCol w="2804335">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903457">
                  <a:extLst>
                    <a:ext uri="{9D8B030D-6E8A-4147-A177-3AD203B41FA5}">
                      <a16:colId xmlns:a16="http://schemas.microsoft.com/office/drawing/2014/main" val="20003"/>
                    </a:ext>
                  </a:extLst>
                </a:gridCol>
              </a:tblGrid>
              <a:tr h="360000">
                <a:tc>
                  <a:txBody>
                    <a:bodyPr/>
                    <a:lstStyle/>
                    <a:p>
                      <a:pPr algn="l" fontAlgn="ctr"/>
                      <a:r>
                        <a:rPr lang="en-GB" sz="1200" b="1" i="1" u="none" strike="noStrike" noProof="0" dirty="0">
                          <a:solidFill>
                            <a:srgbClr val="000000"/>
                          </a:solidFill>
                          <a:effectLst/>
                          <a:latin typeface="Arial" panose="020B0604020202020204" pitchFamily="34" charset="0"/>
                          <a:cs typeface="Arial" panose="020B0604020202020204" pitchFamily="34" charset="0"/>
                        </a:rPr>
                        <a:t> (in EUR</a:t>
                      </a:r>
                      <a:r>
                        <a:rPr lang="hr-HR" sz="1200" b="1" i="1" u="none" strike="noStrike" noProof="0" dirty="0">
                          <a:solidFill>
                            <a:srgbClr val="000000"/>
                          </a:solidFill>
                          <a:effectLst/>
                          <a:latin typeface="Arial" panose="020B0604020202020204" pitchFamily="34" charset="0"/>
                          <a:cs typeface="Arial" panose="020B0604020202020204" pitchFamily="34" charset="0"/>
                        </a:rPr>
                        <a:t>m</a:t>
                      </a:r>
                      <a:r>
                        <a:rPr lang="en-GB" sz="1200" b="1" i="1" u="none" strike="noStrike" noProof="0" dirty="0">
                          <a:solidFill>
                            <a:srgbClr val="000000"/>
                          </a:solidFill>
                          <a:effectLst/>
                          <a:latin typeface="Arial" panose="020B0604020202020204" pitchFamily="34" charset="0"/>
                          <a:cs typeface="Arial" panose="020B0604020202020204" pitchFamily="34" charset="0"/>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hr-HR" sz="1100" b="1" i="0" u="none" strike="noStrike" dirty="0">
                          <a:solidFill>
                            <a:srgbClr val="000000"/>
                          </a:solidFill>
                          <a:effectLst/>
                          <a:latin typeface="Arial" panose="020B0604020202020204" pitchFamily="34" charset="0"/>
                        </a:rPr>
                        <a:t>1-6 2022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hr-HR" sz="1100" b="1" i="0" u="none" strike="noStrike" dirty="0">
                          <a:solidFill>
                            <a:srgbClr val="000000"/>
                          </a:solidFill>
                          <a:effectLst/>
                          <a:latin typeface="Arial" panose="020B0604020202020204" pitchFamily="34" charset="0"/>
                        </a:rPr>
                        <a:t>1-6 2023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DDDDDD"/>
                    </a:solidFill>
                  </a:tcPr>
                </a:tc>
                <a:tc>
                  <a:txBody>
                    <a:bodyPr/>
                    <a:lstStyle/>
                    <a:p>
                      <a:pPr algn="ctr" fontAlgn="ctr"/>
                      <a:r>
                        <a:rPr lang="el-GR" sz="1200" b="1" i="0" u="none" strike="noStrike" dirty="0">
                          <a:solidFill>
                            <a:srgbClr val="000000"/>
                          </a:solidFill>
                          <a:effectLst/>
                          <a:latin typeface="Arial" panose="020B0604020202020204" pitchFamily="34" charset="0"/>
                          <a:cs typeface="Arial" panose="020B0604020202020204" pitchFamily="34" charset="0"/>
                        </a:rPr>
                        <a:t>Δ</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0000">
                <a:tc>
                  <a:txBody>
                    <a:bodyPr/>
                    <a:lstStyle/>
                    <a:p>
                      <a:pPr algn="l" fontAlgn="ctr"/>
                      <a:r>
                        <a:rPr lang="en-GB" sz="1100" b="0" i="0" u="none" strike="noStrike" noProof="0" dirty="0">
                          <a:solidFill>
                            <a:srgbClr val="000000"/>
                          </a:solidFill>
                          <a:effectLst/>
                          <a:latin typeface="Arial" panose="020B0604020202020204" pitchFamily="34" charset="0"/>
                          <a:cs typeface="Arial" panose="020B0604020202020204" pitchFamily="34" charset="0"/>
                        </a:rPr>
                        <a:t> Net cash from operating activities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hr-HR" sz="1000" b="0" i="0" u="none" strike="noStrike" dirty="0">
                          <a:solidFill>
                            <a:srgbClr val="000000"/>
                          </a:solidFill>
                          <a:effectLst/>
                          <a:latin typeface="Arial" panose="020B0604020202020204" pitchFamily="34" charset="0"/>
                        </a:rPr>
                        <a:t>66.8</a:t>
                      </a:r>
                    </a:p>
                  </a:txBody>
                  <a:tcPr marL="0" marR="36000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hr-HR" sz="1000" b="0" i="0" u="none" strike="noStrike" dirty="0">
                          <a:solidFill>
                            <a:srgbClr val="000000"/>
                          </a:solidFill>
                          <a:effectLst/>
                          <a:latin typeface="Arial" panose="020B0604020202020204" pitchFamily="34" charset="0"/>
                        </a:rPr>
                        <a:t>45.1</a:t>
                      </a:r>
                    </a:p>
                  </a:txBody>
                  <a:tcPr marL="0" marR="360000" marT="0" marB="0" anchor="ctr">
                    <a:lnL>
                      <a:noFill/>
                    </a:lnL>
                    <a:lnR>
                      <a:noFill/>
                    </a:lnR>
                    <a:lnT w="6350" cap="flat" cmpd="sng" algn="ctr">
                      <a:solidFill>
                        <a:srgbClr val="000000"/>
                      </a:solidFill>
                      <a:prstDash val="solid"/>
                      <a:round/>
                      <a:headEnd type="none" w="med" len="med"/>
                      <a:tailEnd type="none" w="med" len="med"/>
                    </a:lnT>
                    <a:lnB>
                      <a:noFill/>
                    </a:lnB>
                    <a:solidFill>
                      <a:srgbClr val="DDDDDD"/>
                    </a:solidFill>
                  </a:tcPr>
                </a:tc>
                <a:tc>
                  <a:txBody>
                    <a:bodyPr/>
                    <a:lstStyle/>
                    <a:p>
                      <a:pPr marL="0" algn="r" defTabSz="914400" rtl="0" eaLnBrk="1" fontAlgn="ctr" latinLnBrk="0" hangingPunct="1"/>
                      <a:r>
                        <a:rPr lang="hr-HR" sz="1000" b="0" i="0" u="none" strike="noStrike" kern="1200" dirty="0">
                          <a:solidFill>
                            <a:srgbClr val="000000"/>
                          </a:solidFill>
                          <a:effectLst/>
                          <a:latin typeface="Arial" panose="020B0604020202020204" pitchFamily="34" charset="0"/>
                          <a:ea typeface="+mn-ea"/>
                          <a:cs typeface="+mn-cs"/>
                        </a:rPr>
                        <a:t>(32.4%)</a:t>
                      </a:r>
                    </a:p>
                  </a:txBody>
                  <a:tcPr marL="0" marR="36000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60000">
                <a:tc>
                  <a:txBody>
                    <a:bodyPr/>
                    <a:lstStyle/>
                    <a:p>
                      <a:pPr algn="l" fontAlgn="ctr"/>
                      <a:r>
                        <a:rPr lang="en-GB" sz="1100" b="0" i="0" u="none" strike="noStrike" noProof="0" dirty="0">
                          <a:solidFill>
                            <a:srgbClr val="000000"/>
                          </a:solidFill>
                          <a:effectLst/>
                          <a:latin typeface="Arial" panose="020B0604020202020204" pitchFamily="34" charset="0"/>
                          <a:cs typeface="Arial" panose="020B0604020202020204" pitchFamily="34" charset="0"/>
                        </a:rPr>
                        <a:t> Net cash from investing activities</a:t>
                      </a:r>
                    </a:p>
                  </a:txBody>
                  <a:tcPr marL="0" marR="0" marT="0" marB="0" anchor="ctr">
                    <a:lnL>
                      <a:noFill/>
                    </a:lnL>
                    <a:lnR>
                      <a:noFill/>
                    </a:lnR>
                    <a:lnT>
                      <a:noFill/>
                    </a:lnT>
                    <a:lnB>
                      <a:noFill/>
                    </a:lnB>
                  </a:tcPr>
                </a:tc>
                <a:tc>
                  <a:txBody>
                    <a:bodyPr/>
                    <a:lstStyle/>
                    <a:p>
                      <a:pPr algn="r" fontAlgn="ctr"/>
                      <a:r>
                        <a:rPr lang="hr-HR" sz="1000" b="0" i="0" u="none" strike="noStrike" dirty="0">
                          <a:solidFill>
                            <a:srgbClr val="000000"/>
                          </a:solidFill>
                          <a:effectLst/>
                          <a:latin typeface="Arial" panose="020B0604020202020204" pitchFamily="34" charset="0"/>
                        </a:rPr>
                        <a:t> (24.2)</a:t>
                      </a:r>
                    </a:p>
                  </a:txBody>
                  <a:tcPr marL="0" marR="360000" marT="0" marB="0" anchor="ctr">
                    <a:lnL>
                      <a:noFill/>
                    </a:lnL>
                    <a:lnR>
                      <a:noFill/>
                    </a:lnR>
                    <a:lnT>
                      <a:noFill/>
                    </a:lnT>
                    <a:lnB>
                      <a:noFill/>
                    </a:lnB>
                    <a:noFill/>
                  </a:tcPr>
                </a:tc>
                <a:tc>
                  <a:txBody>
                    <a:bodyPr/>
                    <a:lstStyle/>
                    <a:p>
                      <a:pPr algn="r" fontAlgn="ctr"/>
                      <a:r>
                        <a:rPr lang="hr-HR" sz="1000" b="0" i="0" u="none" strike="noStrike" dirty="0">
                          <a:solidFill>
                            <a:srgbClr val="000000"/>
                          </a:solidFill>
                          <a:effectLst/>
                          <a:latin typeface="Arial" panose="020B0604020202020204" pitchFamily="34" charset="0"/>
                        </a:rPr>
                        <a:t>2.1</a:t>
                      </a:r>
                    </a:p>
                  </a:txBody>
                  <a:tcPr marL="0" marR="360000" marT="0" marB="0" anchor="ctr">
                    <a:lnL>
                      <a:noFill/>
                    </a:lnL>
                    <a:lnR>
                      <a:noFill/>
                    </a:lnR>
                    <a:lnT>
                      <a:noFill/>
                    </a:lnT>
                    <a:lnB>
                      <a:noFill/>
                    </a:lnB>
                    <a:solidFill>
                      <a:srgbClr val="DDDDDD"/>
                    </a:solidFill>
                  </a:tcPr>
                </a:tc>
                <a:tc>
                  <a:txBody>
                    <a:bodyPr/>
                    <a:lstStyle/>
                    <a:p>
                      <a:pPr marL="0" algn="r" defTabSz="914400" rtl="0" eaLnBrk="1" fontAlgn="ctr" latinLnBrk="0" hangingPunct="1"/>
                      <a:r>
                        <a:rPr lang="hr-HR" sz="1000" b="0" i="0" u="none" strike="noStrike" kern="1200" dirty="0">
                          <a:solidFill>
                            <a:srgbClr val="000000"/>
                          </a:solidFill>
                          <a:effectLst/>
                          <a:latin typeface="Arial" panose="020B0604020202020204" pitchFamily="34" charset="0"/>
                          <a:ea typeface="+mn-ea"/>
                          <a:cs typeface="+mn-cs"/>
                        </a:rPr>
                        <a:t>108.8%</a:t>
                      </a:r>
                    </a:p>
                  </a:txBody>
                  <a:tcPr marL="0" marR="360000" marT="0" marB="0" anchor="ctr">
                    <a:lnL>
                      <a:noFill/>
                    </a:lnL>
                    <a:lnR>
                      <a:noFill/>
                    </a:lnR>
                    <a:lnT>
                      <a:noFill/>
                    </a:lnT>
                    <a:lnB>
                      <a:noFill/>
                    </a:lnB>
                  </a:tcPr>
                </a:tc>
                <a:extLst>
                  <a:ext uri="{0D108BD9-81ED-4DB2-BD59-A6C34878D82A}">
                    <a16:rowId xmlns:a16="http://schemas.microsoft.com/office/drawing/2014/main" val="10002"/>
                  </a:ext>
                </a:extLst>
              </a:tr>
              <a:tr h="360000">
                <a:tc>
                  <a:txBody>
                    <a:bodyPr/>
                    <a:lstStyle/>
                    <a:p>
                      <a:pPr algn="l" fontAlgn="ctr"/>
                      <a:r>
                        <a:rPr lang="en-GB" sz="1100" b="0" i="0" u="none" strike="noStrike" noProof="0" dirty="0">
                          <a:solidFill>
                            <a:srgbClr val="000000"/>
                          </a:solidFill>
                          <a:effectLst/>
                          <a:latin typeface="Arial" panose="020B0604020202020204" pitchFamily="34" charset="0"/>
                          <a:cs typeface="Arial" panose="020B0604020202020204" pitchFamily="34" charset="0"/>
                        </a:rPr>
                        <a:t> Net cash from financing activities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hr-HR" sz="1000" b="0" i="0" u="none" strike="noStrike" dirty="0">
                          <a:solidFill>
                            <a:srgbClr val="000000"/>
                          </a:solidFill>
                          <a:effectLst/>
                          <a:latin typeface="Arial" panose="020B0604020202020204" pitchFamily="34" charset="0"/>
                        </a:rPr>
                        <a:t> (17.8)</a:t>
                      </a:r>
                    </a:p>
                  </a:txBody>
                  <a:tcPr marL="0" marR="36000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hr-HR" sz="1000" b="0" i="0" u="none" strike="noStrike" dirty="0">
                          <a:solidFill>
                            <a:srgbClr val="000000"/>
                          </a:solidFill>
                          <a:effectLst/>
                          <a:latin typeface="Arial" panose="020B0604020202020204" pitchFamily="34" charset="0"/>
                        </a:rPr>
                        <a:t> (18.5)</a:t>
                      </a:r>
                    </a:p>
                  </a:txBody>
                  <a:tcPr marL="0" marR="360000" marT="0" marB="0" anchor="ctr">
                    <a:lnL>
                      <a:noFill/>
                    </a:lnL>
                    <a:lnR>
                      <a:noFill/>
                    </a:lnR>
                    <a:lnT>
                      <a:noFill/>
                    </a:lnT>
                    <a:lnB w="6350" cap="flat" cmpd="sng" algn="ctr">
                      <a:solidFill>
                        <a:srgbClr val="000000"/>
                      </a:solidFill>
                      <a:prstDash val="solid"/>
                      <a:round/>
                      <a:headEnd type="none" w="med" len="med"/>
                      <a:tailEnd type="none" w="med" len="med"/>
                    </a:lnB>
                    <a:solidFill>
                      <a:srgbClr val="DDDDDD"/>
                    </a:solidFill>
                  </a:tcPr>
                </a:tc>
                <a:tc>
                  <a:txBody>
                    <a:bodyPr/>
                    <a:lstStyle/>
                    <a:p>
                      <a:pPr marL="0" algn="r" defTabSz="914400" rtl="0" eaLnBrk="1" fontAlgn="ctr" latinLnBrk="0" hangingPunct="1"/>
                      <a:r>
                        <a:rPr lang="hr-HR" sz="1000" b="0" i="0" u="none" strike="noStrike" kern="1200" dirty="0">
                          <a:solidFill>
                            <a:srgbClr val="000000"/>
                          </a:solidFill>
                          <a:effectLst/>
                          <a:latin typeface="Arial" panose="020B0604020202020204" pitchFamily="34" charset="0"/>
                          <a:ea typeface="+mn-ea"/>
                          <a:cs typeface="+mn-cs"/>
                        </a:rPr>
                        <a:t> (3.7%)</a:t>
                      </a:r>
                    </a:p>
                  </a:txBody>
                  <a:tcPr marL="0" marR="36000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0000">
                <a:tc>
                  <a:txBody>
                    <a:bodyPr/>
                    <a:lstStyle/>
                    <a:p>
                      <a:pPr algn="l" fontAlgn="ctr"/>
                      <a:r>
                        <a:rPr lang="en-GB" sz="1100" b="0" i="1" u="none" strike="noStrike" noProof="0" dirty="0">
                          <a:solidFill>
                            <a:srgbClr val="000000"/>
                          </a:solidFill>
                          <a:effectLst/>
                          <a:latin typeface="Arial" panose="020B0604020202020204" pitchFamily="34" charset="0"/>
                          <a:cs typeface="Arial" panose="020B0604020202020204" pitchFamily="34" charset="0"/>
                        </a:rPr>
                        <a:t> </a:t>
                      </a:r>
                      <a:r>
                        <a:rPr lang="en-US" sz="1100" b="0" i="0" u="none" strike="noStrike" noProof="0" dirty="0">
                          <a:solidFill>
                            <a:srgbClr val="000000"/>
                          </a:solidFill>
                          <a:effectLst/>
                          <a:latin typeface="Arial" panose="020B0604020202020204" pitchFamily="34" charset="0"/>
                          <a:cs typeface="Arial" panose="020B0604020202020204" pitchFamily="34" charset="0"/>
                        </a:rPr>
                        <a:t>Net change of cash and cash equivalents</a:t>
                      </a:r>
                      <a:endParaRPr lang="en-GB" sz="1100" b="0" i="0" u="none" strike="noStrike" noProof="0"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hr-HR" sz="1000" b="1" i="0" u="none" strike="noStrike" dirty="0">
                          <a:solidFill>
                            <a:srgbClr val="000000"/>
                          </a:solidFill>
                          <a:effectLst/>
                          <a:latin typeface="Arial" panose="020B0604020202020204" pitchFamily="34" charset="0"/>
                        </a:rPr>
                        <a:t>24.7</a:t>
                      </a:r>
                    </a:p>
                  </a:txBody>
                  <a:tcPr marL="0" marR="36000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hr-HR" sz="1000" b="1" i="0" u="none" strike="noStrike" dirty="0">
                          <a:solidFill>
                            <a:srgbClr val="000000"/>
                          </a:solidFill>
                          <a:effectLst/>
                          <a:latin typeface="Arial" panose="020B0604020202020204" pitchFamily="34" charset="0"/>
                        </a:rPr>
                        <a:t>28.8</a:t>
                      </a:r>
                    </a:p>
                  </a:txBody>
                  <a:tcPr marL="0" marR="360000" marT="0" marB="0" anchor="ctr">
                    <a:lnL>
                      <a:noFill/>
                    </a:lnL>
                    <a:lnR>
                      <a:noFill/>
                    </a:lnR>
                    <a:lnT w="6350" cap="flat" cmpd="sng" algn="ctr">
                      <a:solidFill>
                        <a:srgbClr val="000000"/>
                      </a:solidFill>
                      <a:prstDash val="solid"/>
                      <a:round/>
                      <a:headEnd type="none" w="med" len="med"/>
                      <a:tailEnd type="none" w="med" len="med"/>
                    </a:lnT>
                    <a:lnB>
                      <a:noFill/>
                    </a:lnB>
                    <a:solidFill>
                      <a:srgbClr val="DDDDDD"/>
                    </a:solidFill>
                  </a:tcPr>
                </a:tc>
                <a:tc>
                  <a:txBody>
                    <a:bodyPr/>
                    <a:lstStyle/>
                    <a:p>
                      <a:pPr algn="r" fontAlgn="b"/>
                      <a:r>
                        <a:rPr lang="hr-HR" sz="1000" b="1" i="0" u="none" strike="noStrike" dirty="0">
                          <a:solidFill>
                            <a:srgbClr val="000000"/>
                          </a:solidFill>
                          <a:effectLst/>
                          <a:latin typeface="Arial" panose="020B0604020202020204" pitchFamily="34" charset="0"/>
                        </a:rPr>
                        <a:t>16.5%</a:t>
                      </a:r>
                    </a:p>
                  </a:txBody>
                  <a:tcPr marL="0" marR="36000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bl>
          </a:graphicData>
        </a:graphic>
      </p:graphicFrame>
      <p:sp>
        <p:nvSpPr>
          <p:cNvPr id="29" name="TextBox 28"/>
          <p:cNvSpPr txBox="1"/>
          <p:nvPr/>
        </p:nvSpPr>
        <p:spPr>
          <a:xfrm>
            <a:off x="360000" y="5760000"/>
            <a:ext cx="5627984" cy="433132"/>
          </a:xfrm>
          <a:prstGeom prst="rect">
            <a:avLst/>
          </a:prstGeom>
          <a:noFill/>
          <a:ln>
            <a:noFill/>
          </a:ln>
        </p:spPr>
        <p:txBody>
          <a:bodyPr wrap="square" lIns="0" tIns="0" rIns="0" bIns="0" rtlCol="0">
            <a:spAutoFit/>
          </a:bodyPr>
          <a:lstStyle/>
          <a:p>
            <a:pPr marL="171450" indent="-171450" algn="just">
              <a:lnSpc>
                <a:spcPct val="150000"/>
              </a:lnSpc>
              <a:spcAft>
                <a:spcPts val="1200"/>
              </a:spcAft>
              <a:buFont typeface="Arial" panose="020B0604020202020204" pitchFamily="34" charset="0"/>
              <a:buChar char="•"/>
            </a:pPr>
            <a:r>
              <a:rPr lang="hr-HR" sz="1000" dirty="0">
                <a:effectLst/>
                <a:latin typeface="Arial" panose="020B0604020202020204" pitchFamily="34" charset="0"/>
                <a:ea typeface="Times New Roman" panose="02020603050405020304" pitchFamily="18" charset="0"/>
                <a:cs typeface="Arial" panose="020B0604020202020204" pitchFamily="34" charset="0"/>
              </a:rPr>
              <a:t>I</a:t>
            </a:r>
            <a:r>
              <a:rPr lang="en-GB" sz="1000" dirty="0">
                <a:effectLst/>
                <a:latin typeface="Arial" panose="020B0604020202020204" pitchFamily="34" charset="0"/>
                <a:ea typeface="Times New Roman" panose="02020603050405020304" pitchFamily="18" charset="0"/>
                <a:cs typeface="Arial" panose="020B0604020202020204" pitchFamily="34" charset="0"/>
              </a:rPr>
              <a:t>n 2023 expected CAPEX is at a level of approximately EUR </a:t>
            </a:r>
            <a:r>
              <a:rPr lang="hr-HR" sz="1000">
                <a:effectLst/>
                <a:latin typeface="Arial" panose="020B0604020202020204" pitchFamily="34" charset="0"/>
                <a:ea typeface="Times New Roman" panose="02020603050405020304" pitchFamily="18" charset="0"/>
                <a:cs typeface="Arial" panose="020B0604020202020204" pitchFamily="34" charset="0"/>
              </a:rPr>
              <a:t>106</a:t>
            </a:r>
            <a:r>
              <a:rPr lang="en-GB" sz="1000">
                <a:effectLst/>
                <a:latin typeface="Arial" panose="020B0604020202020204" pitchFamily="34" charset="0"/>
                <a:ea typeface="Times New Roman" panose="02020603050405020304" pitchFamily="18" charset="0"/>
                <a:cs typeface="Arial" panose="020B0604020202020204" pitchFamily="34" charset="0"/>
              </a:rPr>
              <a:t>m, </a:t>
            </a:r>
            <a:r>
              <a:rPr lang="en-GB" sz="1000" dirty="0">
                <a:effectLst/>
                <a:latin typeface="Arial" panose="020B0604020202020204" pitchFamily="34" charset="0"/>
                <a:ea typeface="Times New Roman" panose="02020603050405020304" pitchFamily="18" charset="0"/>
                <a:cs typeface="Arial" panose="020B0604020202020204" pitchFamily="34" charset="0"/>
              </a:rPr>
              <a:t>while in 2024 CAPEX amount to EUR </a:t>
            </a:r>
            <a:r>
              <a:rPr lang="hr-HR" sz="1000" dirty="0">
                <a:effectLst/>
                <a:latin typeface="Arial" panose="020B0604020202020204" pitchFamily="34" charset="0"/>
                <a:ea typeface="Times New Roman" panose="02020603050405020304" pitchFamily="18" charset="0"/>
                <a:cs typeface="Arial" panose="020B0604020202020204" pitchFamily="34" charset="0"/>
              </a:rPr>
              <a:t>80</a:t>
            </a:r>
            <a:r>
              <a:rPr lang="en-GB" sz="1000" dirty="0">
                <a:effectLst/>
                <a:latin typeface="Arial" panose="020B0604020202020204" pitchFamily="34" charset="0"/>
                <a:ea typeface="Times New Roman" panose="02020603050405020304" pitchFamily="18" charset="0"/>
                <a:cs typeface="Arial" panose="020B0604020202020204" pitchFamily="34" charset="0"/>
              </a:rPr>
              <a:t>m and in 2025 at a level of approximately EUR </a:t>
            </a:r>
            <a:r>
              <a:rPr lang="hr-HR" sz="1000" dirty="0">
                <a:effectLst/>
                <a:latin typeface="Arial" panose="020B0604020202020204" pitchFamily="34" charset="0"/>
                <a:ea typeface="Times New Roman" panose="02020603050405020304" pitchFamily="18" charset="0"/>
                <a:cs typeface="Arial" panose="020B0604020202020204" pitchFamily="34" charset="0"/>
              </a:rPr>
              <a:t>45</a:t>
            </a:r>
            <a:r>
              <a:rPr lang="en-GB" sz="1000" dirty="0">
                <a:effectLst/>
                <a:latin typeface="Arial" panose="020B0604020202020204" pitchFamily="34" charset="0"/>
                <a:ea typeface="Times New Roman" panose="02020603050405020304" pitchFamily="18" charset="0"/>
                <a:cs typeface="Arial" panose="020B0604020202020204" pitchFamily="34" charset="0"/>
              </a:rPr>
              <a:t>m</a:t>
            </a:r>
            <a:r>
              <a:rPr lang="hr-HR" sz="1000" dirty="0">
                <a:latin typeface="Arial" panose="020B0604020202020204" pitchFamily="34" charset="0"/>
                <a:ea typeface="Times New Roman" panose="02020603050405020304" pitchFamily="18" charset="0"/>
                <a:cs typeface="Arial" panose="020B0604020202020204" pitchFamily="34" charset="0"/>
              </a:rPr>
              <a:t>.</a:t>
            </a:r>
            <a:endParaRPr lang="en-GB"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Date Placeholder 4"/>
          <p:cNvSpPr>
            <a:spLocks noGrp="1"/>
          </p:cNvSpPr>
          <p:nvPr>
            <p:ph type="dt" sz="half" idx="2"/>
          </p:nvPr>
        </p:nvSpPr>
        <p:spPr>
          <a:xfrm>
            <a:off x="360000" y="6588000"/>
            <a:ext cx="2743200" cy="252000"/>
          </a:xfrm>
        </p:spPr>
        <p:txBody>
          <a:bodyPr/>
          <a:lstStyle/>
          <a:p>
            <a:r>
              <a:rPr lang="sr-Latn-RS" dirty="0"/>
              <a:t>21st July 2023</a:t>
            </a:r>
            <a:endParaRPr lang="hr-HR" dirty="0"/>
          </a:p>
        </p:txBody>
      </p:sp>
      <p:sp>
        <p:nvSpPr>
          <p:cNvPr id="15" name="Rectangle 2"/>
          <p:cNvSpPr txBox="1">
            <a:spLocks noChangeArrowheads="1"/>
          </p:cNvSpPr>
          <p:nvPr/>
        </p:nvSpPr>
        <p:spPr>
          <a:xfrm>
            <a:off x="360000" y="180000"/>
            <a:ext cx="11496640" cy="408058"/>
          </a:xfrm>
          <a:prstGeom prst="rect">
            <a:avLst/>
          </a:prstGeom>
          <a:no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hr-HR" sz="1800" b="1" dirty="0" err="1">
                <a:latin typeface="Arial" panose="020B0604020202020204" pitchFamily="34" charset="0"/>
                <a:cs typeface="Arial" panose="020B0604020202020204" pitchFamily="34" charset="0"/>
              </a:rPr>
              <a:t>High</a:t>
            </a:r>
            <a:r>
              <a:rPr lang="hr-HR"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level of cash flow from operating activities</a:t>
            </a:r>
          </a:p>
        </p:txBody>
      </p:sp>
      <p:sp>
        <p:nvSpPr>
          <p:cNvPr id="2" name="Slide Number Placeholder 1">
            <a:extLst>
              <a:ext uri="{FF2B5EF4-FFF2-40B4-BE49-F238E27FC236}">
                <a16:creationId xmlns:a16="http://schemas.microsoft.com/office/drawing/2014/main" id="{0F21766B-AC97-9CC4-E539-4BE025EE6A8C}"/>
              </a:ext>
            </a:extLst>
          </p:cNvPr>
          <p:cNvSpPr>
            <a:spLocks noGrp="1"/>
          </p:cNvSpPr>
          <p:nvPr>
            <p:ph type="sldNum" sz="quarter" idx="4"/>
          </p:nvPr>
        </p:nvSpPr>
        <p:spPr/>
        <p:txBody>
          <a:bodyPr/>
          <a:lstStyle/>
          <a:p>
            <a:fld id="{03C49B60-8C98-4D63-B047-F5300F692749}" type="slidenum">
              <a:rPr lang="hr-HR" smtClean="0"/>
              <a:pPr/>
              <a:t>10</a:t>
            </a:fld>
            <a:endParaRPr lang="hr-HR"/>
          </a:p>
        </p:txBody>
      </p:sp>
      <p:sp>
        <p:nvSpPr>
          <p:cNvPr id="7" name="Right Arrow 18">
            <a:extLst>
              <a:ext uri="{FF2B5EF4-FFF2-40B4-BE49-F238E27FC236}">
                <a16:creationId xmlns:a16="http://schemas.microsoft.com/office/drawing/2014/main" id="{8DD07396-7549-421F-91B0-3DC63A71235B}"/>
              </a:ext>
            </a:extLst>
          </p:cNvPr>
          <p:cNvSpPr/>
          <p:nvPr/>
        </p:nvSpPr>
        <p:spPr>
          <a:xfrm rot="1571991" flipV="1">
            <a:off x="3938220" y="2241254"/>
            <a:ext cx="468000" cy="216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9" name="Right Arrow 18">
            <a:extLst>
              <a:ext uri="{FF2B5EF4-FFF2-40B4-BE49-F238E27FC236}">
                <a16:creationId xmlns:a16="http://schemas.microsoft.com/office/drawing/2014/main" id="{91DDF2C3-95A9-E3D9-DE6C-D7149DC9520A}"/>
              </a:ext>
            </a:extLst>
          </p:cNvPr>
          <p:cNvSpPr/>
          <p:nvPr/>
        </p:nvSpPr>
        <p:spPr>
          <a:xfrm rot="1571991" flipV="1">
            <a:off x="3938221" y="2940708"/>
            <a:ext cx="468000" cy="21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graphicFrame>
        <p:nvGraphicFramePr>
          <p:cNvPr id="8" name="Chart 7">
            <a:extLst>
              <a:ext uri="{FF2B5EF4-FFF2-40B4-BE49-F238E27FC236}">
                <a16:creationId xmlns:a16="http://schemas.microsoft.com/office/drawing/2014/main" id="{00000000-0008-0000-0E00-000010000000}"/>
              </a:ext>
            </a:extLst>
          </p:cNvPr>
          <p:cNvGraphicFramePr>
            <a:graphicFrameLocks/>
          </p:cNvGraphicFramePr>
          <p:nvPr>
            <p:extLst>
              <p:ext uri="{D42A27DB-BD31-4B8C-83A1-F6EECF244321}">
                <p14:modId xmlns:p14="http://schemas.microsoft.com/office/powerpoint/2010/main" val="1417133006"/>
              </p:ext>
            </p:extLst>
          </p:nvPr>
        </p:nvGraphicFramePr>
        <p:xfrm>
          <a:off x="6252003" y="3852000"/>
          <a:ext cx="5692348" cy="2472236"/>
        </p:xfrm>
        <a:graphic>
          <a:graphicData uri="http://schemas.openxmlformats.org/drawingml/2006/chart">
            <c:chart xmlns:c="http://schemas.openxmlformats.org/drawingml/2006/chart" xmlns:r="http://schemas.openxmlformats.org/officeDocument/2006/relationships" r:id="rId3"/>
          </a:graphicData>
        </a:graphic>
      </p:graphicFrame>
      <p:sp>
        <p:nvSpPr>
          <p:cNvPr id="4" name="Right Arrow 25">
            <a:extLst>
              <a:ext uri="{FF2B5EF4-FFF2-40B4-BE49-F238E27FC236}">
                <a16:creationId xmlns:a16="http://schemas.microsoft.com/office/drawing/2014/main" id="{7AD8D1D8-1355-8620-72B5-811E9564AF66}"/>
              </a:ext>
            </a:extLst>
          </p:cNvPr>
          <p:cNvSpPr/>
          <p:nvPr/>
        </p:nvSpPr>
        <p:spPr>
          <a:xfrm rot="20066711">
            <a:off x="3936905" y="1562174"/>
            <a:ext cx="468000" cy="21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96366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944945120"/>
              </p:ext>
            </p:extLst>
          </p:nvPr>
        </p:nvGraphicFramePr>
        <p:xfrm>
          <a:off x="401560" y="4104000"/>
          <a:ext cx="5616120" cy="2214468"/>
        </p:xfrm>
        <a:graphic>
          <a:graphicData uri="http://schemas.openxmlformats.org/drawingml/2006/table">
            <a:tbl>
              <a:tblPr/>
              <a:tblGrid>
                <a:gridCol w="237600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tblGrid>
              <a:tr h="329748">
                <a:tc>
                  <a:txBody>
                    <a:bodyPr/>
                    <a:lstStyle/>
                    <a:p>
                      <a:pPr algn="l" fontAlgn="ctr"/>
                      <a:r>
                        <a:rPr lang="en-GB" sz="1200" b="1" i="1" u="none" strike="noStrike" noProof="0" dirty="0">
                          <a:solidFill>
                            <a:srgbClr val="000000"/>
                          </a:solidFill>
                          <a:effectLst/>
                          <a:latin typeface="Arial" panose="020B0604020202020204" pitchFamily="34" charset="0"/>
                        </a:rPr>
                        <a:t> (EUR; units)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ctr"/>
                      <a:r>
                        <a:rPr lang="hr-HR" sz="1000" b="1" i="0" u="none" strike="noStrike" baseline="0" noProof="0" dirty="0">
                          <a:solidFill>
                            <a:srgbClr val="000000"/>
                          </a:solidFill>
                          <a:effectLst/>
                          <a:latin typeface="Arial" panose="020B0604020202020204" pitchFamily="34" charset="0"/>
                        </a:rPr>
                        <a:t>1-6 2022</a:t>
                      </a:r>
                      <a:endParaRPr lang="en-GB" sz="1000" b="1" i="0" u="none" strike="noStrike" baseline="0" noProof="0"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ctr"/>
                      <a:r>
                        <a:rPr lang="hr-HR" sz="1000" b="1" i="0" u="none" strike="noStrike" noProof="0" dirty="0">
                          <a:solidFill>
                            <a:srgbClr val="000000"/>
                          </a:solidFill>
                          <a:effectLst/>
                          <a:latin typeface="Arial" panose="020B0604020202020204" pitchFamily="34" charset="0"/>
                        </a:rPr>
                        <a:t>1-6 2023</a:t>
                      </a:r>
                      <a:endParaRPr lang="en-GB" sz="1000" b="1" i="0" u="none" strike="noStrike" baseline="30000" noProof="0"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ctr"/>
                      <a:r>
                        <a:rPr lang="hr-HR" sz="1000" b="1" i="0" u="none" strike="noStrike" noProof="0" dirty="0">
                          <a:solidFill>
                            <a:srgbClr val="000000"/>
                          </a:solidFill>
                          <a:effectLst/>
                          <a:latin typeface="Arial" panose="020B0604020202020204" pitchFamily="34" charset="0"/>
                        </a:rPr>
                        <a:t>% change</a:t>
                      </a:r>
                      <a:endParaRPr lang="en-GB" sz="1000" b="1" i="0" u="none" strike="noStrike" noProof="0"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0"/>
                  </a:ext>
                </a:extLst>
              </a:tr>
              <a:tr h="314120">
                <a:tc>
                  <a:txBody>
                    <a:bodyPr/>
                    <a:lstStyle/>
                    <a:p>
                      <a:pPr algn="l" fontAlgn="ctr"/>
                      <a:r>
                        <a:rPr lang="en-GB" sz="1000" b="0" i="0" u="none" strike="noStrike" baseline="0" noProof="0" dirty="0">
                          <a:solidFill>
                            <a:srgbClr val="000000"/>
                          </a:solidFill>
                          <a:effectLst/>
                          <a:latin typeface="Arial" panose="020B0604020202020204" pitchFamily="34" charset="0"/>
                        </a:rPr>
                        <a:t> </a:t>
                      </a:r>
                      <a:r>
                        <a:rPr lang="en-GB" sz="1000" b="0" i="0" u="none" strike="noStrike" noProof="0" dirty="0">
                          <a:solidFill>
                            <a:srgbClr val="000000"/>
                          </a:solidFill>
                          <a:effectLst/>
                          <a:latin typeface="Arial" panose="020B0604020202020204" pitchFamily="34" charset="0"/>
                        </a:rPr>
                        <a:t>Average daily price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82.9</a:t>
                      </a:r>
                    </a:p>
                  </a:txBody>
                  <a:tcPr marL="0" marR="360000" marT="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97.4</a:t>
                      </a:r>
                    </a:p>
                  </a:txBody>
                  <a:tcPr marL="0" marR="360000" marT="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17.4%</a:t>
                      </a:r>
                    </a:p>
                  </a:txBody>
                  <a:tcPr marL="0" marR="360000" marT="0"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4120">
                <a:tc>
                  <a:txBody>
                    <a:bodyPr/>
                    <a:lstStyle/>
                    <a:p>
                      <a:pPr algn="l" fontAlgn="ctr"/>
                      <a:r>
                        <a:rPr lang="en-GB" sz="1000" b="0" i="0" u="none" strike="noStrike" noProof="0" dirty="0">
                          <a:solidFill>
                            <a:srgbClr val="000000"/>
                          </a:solidFill>
                          <a:effectLst/>
                          <a:latin typeface="Arial" panose="020B0604020202020204" pitchFamily="34" charset="0"/>
                        </a:rPr>
                        <a:t> Average daily number of transactions</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19</a:t>
                      </a:r>
                    </a:p>
                  </a:txBody>
                  <a:tcPr marL="0" marR="36000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11</a:t>
                      </a:r>
                    </a:p>
                  </a:txBody>
                  <a:tcPr marL="0" marR="36000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 (42.6%)</a:t>
                      </a:r>
                    </a:p>
                  </a:txBody>
                  <a:tcPr marL="0" marR="36000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4120">
                <a:tc>
                  <a:txBody>
                    <a:bodyPr/>
                    <a:lstStyle/>
                    <a:p>
                      <a:pPr algn="l" fontAlgn="ctr"/>
                      <a:r>
                        <a:rPr lang="en-GB" sz="1000" b="0" i="0" u="none" strike="noStrike" noProof="0" dirty="0">
                          <a:solidFill>
                            <a:srgbClr val="000000"/>
                          </a:solidFill>
                          <a:effectLst/>
                          <a:latin typeface="Arial" panose="020B0604020202020204" pitchFamily="34" charset="0"/>
                        </a:rPr>
                        <a:t> Average daily volume</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1,154</a:t>
                      </a:r>
                    </a:p>
                  </a:txBody>
                  <a:tcPr marL="0" marR="36000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738</a:t>
                      </a:r>
                    </a:p>
                  </a:txBody>
                  <a:tcPr marL="0" marR="36000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 (36.0%)</a:t>
                      </a:r>
                    </a:p>
                  </a:txBody>
                  <a:tcPr marL="0" marR="36000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4120">
                <a:tc>
                  <a:txBody>
                    <a:bodyPr/>
                    <a:lstStyle/>
                    <a:p>
                      <a:pPr algn="l" fontAlgn="ctr"/>
                      <a:r>
                        <a:rPr lang="en-GB" sz="1000" b="0" i="0" u="none" strike="noStrike" noProof="0" dirty="0">
                          <a:solidFill>
                            <a:srgbClr val="000000"/>
                          </a:solidFill>
                          <a:effectLst/>
                          <a:latin typeface="Arial" panose="020B0604020202020204" pitchFamily="34" charset="0"/>
                        </a:rPr>
                        <a:t> Average daily turnover</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93,385.0</a:t>
                      </a:r>
                    </a:p>
                  </a:txBody>
                  <a:tcPr marL="0" marR="36000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71,323.1</a:t>
                      </a:r>
                    </a:p>
                  </a:txBody>
                  <a:tcPr marL="0" marR="36000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 (23.6%)</a:t>
                      </a:r>
                    </a:p>
                  </a:txBody>
                  <a:tcPr marL="0" marR="36000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4120">
                <a:tc>
                  <a:txBody>
                    <a:bodyPr/>
                    <a:lstStyle/>
                    <a:p>
                      <a:pPr algn="l" fontAlgn="ctr"/>
                      <a:r>
                        <a:rPr lang="en-GB" sz="1000" b="0" i="0" u="none" strike="noStrike" noProof="0" dirty="0">
                          <a:solidFill>
                            <a:srgbClr val="000000"/>
                          </a:solidFill>
                          <a:effectLst/>
                          <a:latin typeface="Arial" panose="020B0604020202020204" pitchFamily="34" charset="0"/>
                        </a:rPr>
                        <a:t> Reported</a:t>
                      </a:r>
                      <a:r>
                        <a:rPr lang="en-GB" sz="1000" b="0" i="0" u="none" strike="noStrike" baseline="0" noProof="0" dirty="0">
                          <a:solidFill>
                            <a:srgbClr val="000000"/>
                          </a:solidFill>
                          <a:effectLst/>
                          <a:latin typeface="Arial" panose="020B0604020202020204" pitchFamily="34" charset="0"/>
                        </a:rPr>
                        <a:t> e</a:t>
                      </a:r>
                      <a:r>
                        <a:rPr lang="en-GB" sz="1000" b="0" i="0" u="none" strike="noStrike" noProof="0" dirty="0">
                          <a:solidFill>
                            <a:srgbClr val="000000"/>
                          </a:solidFill>
                          <a:effectLst/>
                          <a:latin typeface="Arial" panose="020B0604020202020204" pitchFamily="34" charset="0"/>
                        </a:rPr>
                        <a:t>arnings per share</a:t>
                      </a:r>
                      <a:endParaRPr lang="en-GB" sz="1000" b="0" i="0" u="none" strike="noStrike" baseline="30000" noProof="0"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7.0</a:t>
                      </a:r>
                      <a:r>
                        <a:rPr lang="hr-HR" sz="1000" b="1" i="1" u="none" strike="noStrike" baseline="30000" noProof="0" dirty="0">
                          <a:solidFill>
                            <a:srgbClr val="000000"/>
                          </a:solidFill>
                          <a:effectLst/>
                          <a:latin typeface="Arial" panose="020B0604020202020204" pitchFamily="34" charset="0"/>
                        </a:rPr>
                        <a:t>1</a:t>
                      </a:r>
                      <a:endParaRPr lang="hr-HR" sz="1000" b="0" i="0" u="none" strike="noStrike" dirty="0">
                        <a:solidFill>
                          <a:schemeClr val="tx1"/>
                        </a:solidFill>
                        <a:effectLst/>
                        <a:latin typeface="Arial" panose="020B0604020202020204" pitchFamily="34" charset="0"/>
                      </a:endParaRPr>
                    </a:p>
                  </a:txBody>
                  <a:tcPr marL="0" marR="36000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9.7</a:t>
                      </a:r>
                    </a:p>
                  </a:txBody>
                  <a:tcPr marL="0" marR="36000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38.5%</a:t>
                      </a:r>
                    </a:p>
                  </a:txBody>
                  <a:tcPr marL="0" marR="36000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1412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kern="1200" noProof="0" dirty="0">
                          <a:solidFill>
                            <a:srgbClr val="000000"/>
                          </a:solidFill>
                          <a:effectLst/>
                          <a:latin typeface="Arial" panose="020B0604020202020204" pitchFamily="34" charset="0"/>
                          <a:ea typeface="+mn-ea"/>
                          <a:cs typeface="+mn-cs"/>
                        </a:rPr>
                        <a:t> Normalized earnings per share</a:t>
                      </a:r>
                      <a:endParaRPr lang="en-GB" sz="1000" b="0" i="0" u="none" strike="noStrike" baseline="30000" noProof="0" dirty="0">
                        <a:solidFill>
                          <a:srgbClr val="000000"/>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5.9</a:t>
                      </a:r>
                      <a:r>
                        <a:rPr lang="hr-HR" sz="1000" b="1" i="1" u="none" strike="noStrike" baseline="30000" noProof="0" dirty="0">
                          <a:solidFill>
                            <a:srgbClr val="000000"/>
                          </a:solidFill>
                          <a:effectLst/>
                          <a:latin typeface="Arial" panose="020B0604020202020204" pitchFamily="34" charset="0"/>
                        </a:rPr>
                        <a:t>1</a:t>
                      </a:r>
                      <a:endParaRPr lang="hr-HR" sz="1000" b="0" i="0" u="none" strike="noStrike" dirty="0">
                        <a:solidFill>
                          <a:schemeClr val="tx1"/>
                        </a:solidFill>
                        <a:effectLst/>
                        <a:latin typeface="Arial" panose="020B0604020202020204" pitchFamily="34" charset="0"/>
                      </a:endParaRPr>
                    </a:p>
                  </a:txBody>
                  <a:tcPr marL="0" marR="36000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5.9</a:t>
                      </a:r>
                    </a:p>
                  </a:txBody>
                  <a:tcPr marL="0" marR="36000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hr-HR" sz="1000" b="0" i="0" u="none" strike="noStrike" dirty="0">
                          <a:solidFill>
                            <a:schemeClr val="tx1"/>
                          </a:solidFill>
                          <a:effectLst/>
                          <a:latin typeface="Arial" panose="020B0604020202020204" pitchFamily="34" charset="0"/>
                        </a:rPr>
                        <a:t>0.3%</a:t>
                      </a:r>
                    </a:p>
                  </a:txBody>
                  <a:tcPr marL="0" marR="36000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cxnSp>
        <p:nvCxnSpPr>
          <p:cNvPr id="10" name="Straight Connector 9"/>
          <p:cNvCxnSpPr/>
          <p:nvPr/>
        </p:nvCxnSpPr>
        <p:spPr>
          <a:xfrm flipV="1">
            <a:off x="335360" y="3571292"/>
            <a:ext cx="11520000" cy="1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4960" y="3708000"/>
            <a:ext cx="5580000" cy="306467"/>
          </a:xfrm>
          <a:prstGeom prst="roundRect">
            <a:avLst/>
          </a:prstGeom>
          <a:solidFill>
            <a:srgbClr val="EAEAEA"/>
          </a:solidFill>
          <a:ln>
            <a:solidFill>
              <a:schemeClr val="tx1">
                <a:lumMod val="75000"/>
                <a:lumOff val="25000"/>
              </a:schemeClr>
            </a:solidFill>
          </a:ln>
          <a:effectLst>
            <a:outerShdw blurRad="50800" dist="38100" dir="5400000" algn="t" rotWithShape="0">
              <a:prstClr val="black">
                <a:alpha val="40000"/>
              </a:prstClr>
            </a:outerShdw>
          </a:effectLst>
        </p:spPr>
        <p:txBody>
          <a:bodyPr wrap="square" rtlCol="0" anchor="ctr">
            <a:spAutoFit/>
          </a:bodyPr>
          <a:lstStyle/>
          <a:p>
            <a:pPr algn="ctr">
              <a:spcAft>
                <a:spcPts val="1000"/>
              </a:spcAft>
            </a:pPr>
            <a:r>
              <a:rPr lang="en-US" sz="1200" b="1" dirty="0">
                <a:latin typeface="Arial" panose="020B0604020202020204" pitchFamily="34" charset="0"/>
                <a:cs typeface="Arial" panose="020B0604020202020204" pitchFamily="34" charset="0"/>
              </a:rPr>
              <a:t>Market activity with PODR share</a:t>
            </a:r>
          </a:p>
        </p:txBody>
      </p:sp>
      <p:sp>
        <p:nvSpPr>
          <p:cNvPr id="13" name="TextBox 12"/>
          <p:cNvSpPr txBox="1"/>
          <p:nvPr/>
        </p:nvSpPr>
        <p:spPr>
          <a:xfrm>
            <a:off x="360000" y="720000"/>
            <a:ext cx="11520000" cy="306467"/>
          </a:xfrm>
          <a:prstGeom prst="roundRect">
            <a:avLst/>
          </a:prstGeom>
          <a:solidFill>
            <a:srgbClr val="EAEAEA"/>
          </a:solidFill>
          <a:ln>
            <a:solidFill>
              <a:schemeClr val="tx1">
                <a:lumMod val="75000"/>
                <a:lumOff val="25000"/>
              </a:schemeClr>
            </a:solidFill>
          </a:ln>
          <a:effectLst>
            <a:outerShdw blurRad="50800" dist="38100" dir="5400000" algn="t" rotWithShape="0">
              <a:prstClr val="black">
                <a:alpha val="40000"/>
              </a:prstClr>
            </a:outerShdw>
          </a:effectLst>
        </p:spPr>
        <p:txBody>
          <a:bodyPr wrap="square" rtlCol="0" anchor="ctr">
            <a:spAutoFit/>
          </a:bodyPr>
          <a:lstStyle/>
          <a:p>
            <a:pPr algn="ctr">
              <a:spcAft>
                <a:spcPts val="1000"/>
              </a:spcAft>
            </a:pPr>
            <a:r>
              <a:rPr lang="hr-HR" sz="1200" b="1" dirty="0">
                <a:latin typeface="Arial" panose="020B0604020202020204" pitchFamily="34" charset="0"/>
                <a:cs typeface="Arial" panose="020B0604020202020204" pitchFamily="34" charset="0"/>
              </a:rPr>
              <a:t>PODR </a:t>
            </a:r>
            <a:r>
              <a:rPr lang="en-US" sz="1200" b="1" dirty="0">
                <a:latin typeface="Arial" panose="020B0604020202020204" pitchFamily="34" charset="0"/>
                <a:cs typeface="Arial" panose="020B0604020202020204" pitchFamily="34" charset="0"/>
              </a:rPr>
              <a:t>share price movement</a:t>
            </a:r>
            <a:r>
              <a:rPr lang="hr-HR" sz="1200" b="1" dirty="0">
                <a:latin typeface="Arial" panose="020B0604020202020204" pitchFamily="34" charset="0"/>
                <a:cs typeface="Arial" panose="020B0604020202020204" pitchFamily="34" charset="0"/>
              </a:rPr>
              <a:t> </a:t>
            </a:r>
            <a:r>
              <a:rPr lang="hr-HR" sz="1200" b="1" dirty="0" err="1">
                <a:latin typeface="Arial" panose="020B0604020202020204" pitchFamily="34" charset="0"/>
                <a:cs typeface="Arial" panose="020B0604020202020204" pitchFamily="34" charset="0"/>
              </a:rPr>
              <a:t>in</a:t>
            </a:r>
            <a:r>
              <a:rPr lang="hr-HR" sz="1200" b="1" dirty="0">
                <a:latin typeface="Arial" panose="020B0604020202020204" pitchFamily="34" charset="0"/>
                <a:cs typeface="Arial" panose="020B0604020202020204" pitchFamily="34" charset="0"/>
              </a:rPr>
              <a:t> 1 – 6 2023</a:t>
            </a:r>
            <a:endParaRPr lang="en-US" sz="1200" b="1" baseline="30000" dirty="0">
              <a:latin typeface="Arial" panose="020B0604020202020204" pitchFamily="34" charset="0"/>
              <a:cs typeface="Arial" panose="020B0604020202020204" pitchFamily="34" charset="0"/>
            </a:endParaRPr>
          </a:p>
        </p:txBody>
      </p:sp>
      <p:sp>
        <p:nvSpPr>
          <p:cNvPr id="24" name="TextBox 23"/>
          <p:cNvSpPr txBox="1"/>
          <p:nvPr/>
        </p:nvSpPr>
        <p:spPr>
          <a:xfrm>
            <a:off x="6300000" y="3708000"/>
            <a:ext cx="5580000" cy="306467"/>
          </a:xfrm>
          <a:prstGeom prst="roundRect">
            <a:avLst/>
          </a:prstGeom>
          <a:solidFill>
            <a:srgbClr val="EAEAEA"/>
          </a:solidFill>
          <a:ln>
            <a:solidFill>
              <a:schemeClr val="tx1">
                <a:lumMod val="75000"/>
                <a:lumOff val="25000"/>
              </a:schemeClr>
            </a:solidFill>
          </a:ln>
          <a:effectLst>
            <a:outerShdw blurRad="50800" dist="38100" dir="5400000" algn="t"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hr-HR"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Peer</a:t>
            </a:r>
            <a:r>
              <a:rPr kumimoji="0" lang="hr-H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hr-HR"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group</a:t>
            </a:r>
            <a:endParaRPr kumimoji="0" lang="en-GB" sz="12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4258536141"/>
              </p:ext>
            </p:extLst>
          </p:nvPr>
        </p:nvGraphicFramePr>
        <p:xfrm>
          <a:off x="6300000" y="4104000"/>
          <a:ext cx="5580000" cy="1632230"/>
        </p:xfrm>
        <a:graphic>
          <a:graphicData uri="http://schemas.openxmlformats.org/drawingml/2006/table">
            <a:tbl>
              <a:tblPr/>
              <a:tblGrid>
                <a:gridCol w="2232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gridCol w="756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540000">
                  <a:extLst>
                    <a:ext uri="{9D8B030D-6E8A-4147-A177-3AD203B41FA5}">
                      <a16:colId xmlns:a16="http://schemas.microsoft.com/office/drawing/2014/main" val="20005"/>
                    </a:ext>
                  </a:extLst>
                </a:gridCol>
              </a:tblGrid>
              <a:tr h="408230">
                <a:tc>
                  <a:txBody>
                    <a:bodyPr/>
                    <a:lstStyle/>
                    <a:p>
                      <a:pPr algn="l" fontAlgn="ctr"/>
                      <a:r>
                        <a:rPr lang="en-US" sz="1200" b="1" i="0" u="none" strike="noStrike" noProof="0" dirty="0">
                          <a:solidFill>
                            <a:schemeClr val="tx1"/>
                          </a:solidFill>
                          <a:effectLst/>
                          <a:latin typeface="Arial" panose="020B0604020202020204" pitchFamily="34" charset="0"/>
                        </a:rPr>
                        <a:t> Peer group multiples</a:t>
                      </a:r>
                      <a:r>
                        <a:rPr lang="hr-HR" sz="1200" b="1" i="0" u="none" strike="noStrike" baseline="30000" noProof="0" dirty="0">
                          <a:solidFill>
                            <a:schemeClr val="tx1"/>
                          </a:solidFill>
                          <a:effectLst/>
                          <a:latin typeface="Arial" panose="020B0604020202020204" pitchFamily="34" charset="0"/>
                        </a:rPr>
                        <a:t>2</a:t>
                      </a:r>
                      <a:endParaRPr lang="en-US" sz="1200" b="1" i="0" u="none" strike="noStrike" baseline="30000" noProof="0" dirty="0">
                        <a:solidFill>
                          <a:schemeClr val="tx1"/>
                        </a:solidFill>
                        <a:effectLst/>
                        <a:latin typeface="Arial" panose="020B0604020202020204" pitchFamily="34" charset="0"/>
                      </a:endParaRPr>
                    </a:p>
                  </a:txBody>
                  <a:tcPr marL="0" marR="0" marT="0"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200" b="1" i="0" u="none" strike="noStrike" noProof="0" dirty="0">
                          <a:solidFill>
                            <a:schemeClr val="tx1"/>
                          </a:solidFill>
                          <a:effectLst/>
                          <a:latin typeface="Arial" panose="020B0604020202020204" pitchFamily="34" charset="0"/>
                        </a:rPr>
                        <a:t>EV/Sales</a:t>
                      </a:r>
                    </a:p>
                  </a:txBody>
                  <a:tcPr marL="0" marR="0" marT="0"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200" b="1" i="0" u="none" strike="noStrike" noProof="0" dirty="0">
                          <a:solidFill>
                            <a:schemeClr val="tx1"/>
                          </a:solidFill>
                          <a:effectLst/>
                          <a:latin typeface="Arial" panose="020B0604020202020204" pitchFamily="34" charset="0"/>
                        </a:rPr>
                        <a:t>EV/</a:t>
                      </a:r>
                    </a:p>
                    <a:p>
                      <a:pPr algn="ctr" fontAlgn="ctr"/>
                      <a:r>
                        <a:rPr lang="en-US" sz="1200" b="1" i="0" u="none" strike="noStrike" noProof="0" dirty="0">
                          <a:solidFill>
                            <a:schemeClr val="tx1"/>
                          </a:solidFill>
                          <a:effectLst/>
                          <a:latin typeface="Arial" panose="020B0604020202020204" pitchFamily="34" charset="0"/>
                        </a:rPr>
                        <a:t>EBITDA</a:t>
                      </a:r>
                    </a:p>
                  </a:txBody>
                  <a:tcPr marL="0" marR="0" marT="0"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200" b="1" i="0" u="none" strike="noStrike" noProof="0" dirty="0">
                          <a:solidFill>
                            <a:schemeClr val="tx1"/>
                          </a:solidFill>
                          <a:effectLst/>
                          <a:latin typeface="Arial" panose="020B0604020202020204" pitchFamily="34" charset="0"/>
                        </a:rPr>
                        <a:t>EV/EBIT</a:t>
                      </a:r>
                    </a:p>
                  </a:txBody>
                  <a:tcPr marL="0" marR="0" marT="0"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200" b="1" i="0" u="none" strike="noStrike" noProof="0" dirty="0">
                          <a:solidFill>
                            <a:schemeClr val="tx1"/>
                          </a:solidFill>
                          <a:effectLst/>
                          <a:latin typeface="Arial" panose="020B0604020202020204" pitchFamily="34" charset="0"/>
                        </a:rPr>
                        <a:t>P/B</a:t>
                      </a:r>
                    </a:p>
                  </a:txBody>
                  <a:tcPr marL="0" marR="0" marT="0"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200" b="1" i="0" u="none" strike="noStrike" noProof="0" dirty="0">
                          <a:solidFill>
                            <a:schemeClr val="tx1"/>
                          </a:solidFill>
                          <a:effectLst/>
                          <a:latin typeface="Arial" panose="020B0604020202020204" pitchFamily="34" charset="0"/>
                        </a:rPr>
                        <a:t>P/E</a:t>
                      </a:r>
                    </a:p>
                  </a:txBody>
                  <a:tcPr marL="0" marR="0" marT="0"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06000">
                <a:tc>
                  <a:txBody>
                    <a:bodyPr/>
                    <a:lstStyle/>
                    <a:p>
                      <a:pPr algn="l" fontAlgn="b"/>
                      <a:r>
                        <a:rPr lang="en-US" sz="1000" b="0" i="0" u="none" strike="noStrike" noProof="0" dirty="0">
                          <a:solidFill>
                            <a:schemeClr val="tx1"/>
                          </a:solidFill>
                          <a:effectLst/>
                          <a:latin typeface="Arial" panose="020B0604020202020204" pitchFamily="34" charset="0"/>
                        </a:rPr>
                        <a:t> Weighted average peer group</a:t>
                      </a:r>
                    </a:p>
                  </a:txBody>
                  <a:tcPr marL="0" marR="0" marT="0"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2.1</a:t>
                      </a:r>
                    </a:p>
                  </a:txBody>
                  <a:tcPr marL="0" marR="180000" marT="0"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11.2</a:t>
                      </a:r>
                    </a:p>
                  </a:txBody>
                  <a:tcPr marL="0" marR="180000" marT="0"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16.9</a:t>
                      </a:r>
                    </a:p>
                  </a:txBody>
                  <a:tcPr marL="0" marR="180000" marT="0"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2.3</a:t>
                      </a:r>
                    </a:p>
                  </a:txBody>
                  <a:tcPr marL="0" marR="180000" marT="0"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21.9</a:t>
                      </a:r>
                    </a:p>
                  </a:txBody>
                  <a:tcPr marL="0" marR="180000" marT="0"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6000">
                <a:tc>
                  <a:txBody>
                    <a:bodyPr/>
                    <a:lstStyle/>
                    <a:p>
                      <a:pPr algn="l" fontAlgn="b"/>
                      <a:r>
                        <a:rPr lang="en-US" sz="1000" b="0" i="0" u="none" strike="noStrike" noProof="0" dirty="0">
                          <a:solidFill>
                            <a:schemeClr val="tx1"/>
                          </a:solidFill>
                          <a:effectLst/>
                          <a:latin typeface="Arial" panose="020B0604020202020204" pitchFamily="34" charset="0"/>
                        </a:rPr>
                        <a:t> Normalized weight.</a:t>
                      </a:r>
                      <a:r>
                        <a:rPr lang="en-US" sz="1000" b="0" i="0" u="none" strike="noStrike" baseline="0" noProof="0" dirty="0">
                          <a:solidFill>
                            <a:schemeClr val="tx1"/>
                          </a:solidFill>
                          <a:effectLst/>
                          <a:latin typeface="Arial" panose="020B0604020202020204" pitchFamily="34" charset="0"/>
                        </a:rPr>
                        <a:t> av. peer group</a:t>
                      </a:r>
                      <a:r>
                        <a:rPr lang="hr-HR" sz="1000" b="0" i="0" u="none" strike="noStrike" baseline="30000" noProof="0" dirty="0">
                          <a:solidFill>
                            <a:schemeClr val="tx1"/>
                          </a:solidFill>
                          <a:effectLst/>
                          <a:latin typeface="Arial" panose="020B0604020202020204" pitchFamily="34" charset="0"/>
                        </a:rPr>
                        <a:t>3</a:t>
                      </a:r>
                      <a:endParaRPr lang="en-US" sz="1000" b="0" i="0" u="none" strike="noStrike" baseline="30000" noProof="0" dirty="0">
                        <a:solidFill>
                          <a:schemeClr val="tx1"/>
                        </a:solidFill>
                        <a:effectLst/>
                        <a:latin typeface="Arial" panose="020B0604020202020204" pitchFamily="34" charset="0"/>
                      </a:endParaRPr>
                    </a:p>
                  </a:txBody>
                  <a:tcPr marL="0" marR="0" marT="0" marB="0" anchor="ctr">
                    <a:lnL>
                      <a:noFill/>
                    </a:lnL>
                    <a:lnR>
                      <a:noFill/>
                    </a:lnR>
                    <a:lnT>
                      <a:noFill/>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1.5</a:t>
                      </a:r>
                    </a:p>
                  </a:txBody>
                  <a:tcPr marL="0" marR="180000" marT="0" marB="0" anchor="ctr">
                    <a:lnL>
                      <a:noFill/>
                    </a:lnL>
                    <a:lnR>
                      <a:noFill/>
                    </a:lnR>
                    <a:lnT>
                      <a:noFill/>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9.5</a:t>
                      </a:r>
                    </a:p>
                  </a:txBody>
                  <a:tcPr marL="0" marR="180000" marT="0" marB="0" anchor="ctr">
                    <a:lnL>
                      <a:noFill/>
                    </a:lnL>
                    <a:lnR>
                      <a:noFill/>
                    </a:lnR>
                    <a:lnT>
                      <a:noFill/>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16.2</a:t>
                      </a:r>
                    </a:p>
                  </a:txBody>
                  <a:tcPr marL="0" marR="180000" marT="0" marB="0" anchor="ctr">
                    <a:lnL>
                      <a:noFill/>
                    </a:lnL>
                    <a:lnR>
                      <a:noFill/>
                    </a:lnR>
                    <a:lnT>
                      <a:noFill/>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1.8</a:t>
                      </a:r>
                    </a:p>
                  </a:txBody>
                  <a:tcPr marL="0" marR="180000" marT="0" marB="0" anchor="ctr">
                    <a:lnL>
                      <a:noFill/>
                    </a:lnL>
                    <a:lnR>
                      <a:noFill/>
                    </a:lnR>
                    <a:lnT>
                      <a:noFill/>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21.8</a:t>
                      </a:r>
                    </a:p>
                  </a:txBody>
                  <a:tcPr marL="0" marR="180000" marT="0" marB="0" anchor="ctr">
                    <a:lnL>
                      <a:noFill/>
                    </a:lnL>
                    <a:lnR>
                      <a:noFill/>
                    </a:lnR>
                    <a:lnT>
                      <a:noFill/>
                    </a:lnT>
                    <a:lnB w="635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6000">
                <a:tc>
                  <a:txBody>
                    <a:bodyPr/>
                    <a:lstStyle/>
                    <a:p>
                      <a:pPr algn="l" fontAlgn="b"/>
                      <a:r>
                        <a:rPr lang="en-US" sz="1000" b="0" i="0" u="none" strike="noStrike" noProof="0" dirty="0">
                          <a:solidFill>
                            <a:schemeClr val="tx1"/>
                          </a:solidFill>
                          <a:effectLst/>
                          <a:latin typeface="Arial" panose="020B0604020202020204" pitchFamily="34" charset="0"/>
                        </a:rPr>
                        <a:t> </a:t>
                      </a:r>
                      <a:r>
                        <a:rPr lang="en-US" sz="1000" b="0" i="0" u="none" strike="noStrike" noProof="0" dirty="0" err="1">
                          <a:solidFill>
                            <a:schemeClr val="tx1"/>
                          </a:solidFill>
                          <a:effectLst/>
                          <a:latin typeface="Arial" panose="020B0604020202020204" pitchFamily="34" charset="0"/>
                        </a:rPr>
                        <a:t>Podravka</a:t>
                      </a:r>
                      <a:r>
                        <a:rPr lang="en-US" sz="1000" b="0" i="0" u="none" strike="noStrike" noProof="0" dirty="0">
                          <a:solidFill>
                            <a:schemeClr val="tx1"/>
                          </a:solidFill>
                          <a:effectLst/>
                          <a:latin typeface="Arial" panose="020B0604020202020204" pitchFamily="34" charset="0"/>
                        </a:rPr>
                        <a:t> Group reported</a:t>
                      </a:r>
                    </a:p>
                  </a:txBody>
                  <a:tcPr marL="0" marR="0" marT="0" marB="0" anchor="ctr">
                    <a:lnL>
                      <a:noFill/>
                    </a:lnL>
                    <a:lnR>
                      <a:noFill/>
                    </a:lnR>
                    <a:lnT w="6350" cap="flat" cmpd="sng" algn="ctr">
                      <a:solidFill>
                        <a:srgbClr val="40404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1.0</a:t>
                      </a:r>
                    </a:p>
                  </a:txBody>
                  <a:tcPr marL="0" marR="180000" marT="0" marB="0" anchor="ctr">
                    <a:lnL>
                      <a:noFill/>
                    </a:lnL>
                    <a:lnR>
                      <a:noFill/>
                    </a:lnR>
                    <a:lnT w="6350" cap="flat" cmpd="sng" algn="ctr">
                      <a:solidFill>
                        <a:srgbClr val="40404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7.1</a:t>
                      </a:r>
                    </a:p>
                  </a:txBody>
                  <a:tcPr marL="0" marR="180000" marT="0" marB="0" anchor="ctr">
                    <a:lnL>
                      <a:noFill/>
                    </a:lnL>
                    <a:lnR>
                      <a:noFill/>
                    </a:lnR>
                    <a:lnT w="6350" cap="flat" cmpd="sng" algn="ctr">
                      <a:solidFill>
                        <a:srgbClr val="40404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10.5</a:t>
                      </a:r>
                    </a:p>
                  </a:txBody>
                  <a:tcPr marL="0" marR="180000" marT="0" marB="0" anchor="ctr">
                    <a:lnL>
                      <a:noFill/>
                    </a:lnL>
                    <a:lnR>
                      <a:noFill/>
                    </a:lnR>
                    <a:lnT w="6350" cap="flat" cmpd="sng" algn="ctr">
                      <a:solidFill>
                        <a:srgbClr val="40404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1.2</a:t>
                      </a:r>
                    </a:p>
                  </a:txBody>
                  <a:tcPr marL="0" marR="180000" marT="0" marB="0" anchor="ctr">
                    <a:lnL>
                      <a:noFill/>
                    </a:lnL>
                    <a:lnR>
                      <a:noFill/>
                    </a:lnR>
                    <a:lnT w="6350" cap="flat" cmpd="sng" algn="ctr">
                      <a:solidFill>
                        <a:srgbClr val="40404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12.2</a:t>
                      </a:r>
                    </a:p>
                  </a:txBody>
                  <a:tcPr marL="0" marR="180000" marT="0" marB="0" anchor="ctr">
                    <a:lnL>
                      <a:noFill/>
                    </a:lnL>
                    <a:lnR>
                      <a:noFill/>
                    </a:lnR>
                    <a:lnT w="6350" cap="flat" cmpd="sng" algn="ctr">
                      <a:solidFill>
                        <a:srgbClr val="40404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6000">
                <a:tc>
                  <a:txBody>
                    <a:bodyPr/>
                    <a:lstStyle/>
                    <a:p>
                      <a:pPr algn="l" fontAlgn="b"/>
                      <a:r>
                        <a:rPr lang="en-US" sz="1000" b="0" i="0" u="none" strike="noStrike" noProof="0" dirty="0">
                          <a:solidFill>
                            <a:schemeClr val="tx1"/>
                          </a:solidFill>
                          <a:effectLst/>
                          <a:latin typeface="Arial" panose="020B0604020202020204" pitchFamily="34" charset="0"/>
                        </a:rPr>
                        <a:t> </a:t>
                      </a:r>
                      <a:r>
                        <a:rPr lang="en-US" sz="1000" b="0" i="0" u="none" strike="noStrike" noProof="0" dirty="0" err="1">
                          <a:solidFill>
                            <a:schemeClr val="tx1"/>
                          </a:solidFill>
                          <a:effectLst/>
                          <a:latin typeface="Arial" panose="020B0604020202020204" pitchFamily="34" charset="0"/>
                        </a:rPr>
                        <a:t>Podravka</a:t>
                      </a:r>
                      <a:r>
                        <a:rPr lang="en-US" sz="1000" b="0" i="0" u="none" strike="noStrike" noProof="0" dirty="0">
                          <a:solidFill>
                            <a:schemeClr val="tx1"/>
                          </a:solidFill>
                          <a:effectLst/>
                          <a:latin typeface="Arial" panose="020B0604020202020204" pitchFamily="34" charset="0"/>
                        </a:rPr>
                        <a:t> Group normalized</a:t>
                      </a:r>
                      <a:r>
                        <a:rPr lang="hr-HR" sz="1000" b="0" i="0" u="none" strike="noStrike" baseline="30000" noProof="0" dirty="0">
                          <a:solidFill>
                            <a:schemeClr val="tx1"/>
                          </a:solidFill>
                          <a:effectLst/>
                          <a:latin typeface="Arial" panose="020B0604020202020204" pitchFamily="34" charset="0"/>
                        </a:rPr>
                        <a:t>4</a:t>
                      </a:r>
                      <a:endParaRPr lang="en-US" sz="1000" b="0" i="0" u="none" strike="noStrike" baseline="30000" noProof="0" dirty="0">
                        <a:solidFill>
                          <a:schemeClr val="tx1"/>
                        </a:solidFill>
                        <a:effectLst/>
                        <a:latin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1.0</a:t>
                      </a:r>
                    </a:p>
                  </a:txBody>
                  <a:tcPr marL="0" marR="18000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7.9</a:t>
                      </a:r>
                    </a:p>
                  </a:txBody>
                  <a:tcPr marL="0" marR="18000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12.2</a:t>
                      </a:r>
                    </a:p>
                  </a:txBody>
                  <a:tcPr marL="0" marR="18000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1.2</a:t>
                      </a:r>
                    </a:p>
                  </a:txBody>
                  <a:tcPr marL="0" marR="18000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14.2</a:t>
                      </a:r>
                    </a:p>
                  </a:txBody>
                  <a:tcPr marL="0" marR="18000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6" name="Rectangle 25"/>
          <p:cNvSpPr/>
          <p:nvPr/>
        </p:nvSpPr>
        <p:spPr>
          <a:xfrm>
            <a:off x="360000" y="180000"/>
            <a:ext cx="9170820" cy="369332"/>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Podravka’s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share</a:t>
            </a:r>
            <a:r>
              <a:rPr kumimoji="0" lang="en-US" sz="1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price movement in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1 - 6 20</a:t>
            </a:r>
            <a:r>
              <a:rPr kumimoji="0" lang="hr-H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30" name="TextBox 29"/>
          <p:cNvSpPr txBox="1"/>
          <p:nvPr/>
        </p:nvSpPr>
        <p:spPr>
          <a:xfrm>
            <a:off x="6300000" y="5724000"/>
            <a:ext cx="5543998" cy="538609"/>
          </a:xfrm>
          <a:prstGeom prst="rect">
            <a:avLst/>
          </a:prstGeom>
          <a:noFill/>
          <a:ln>
            <a:noFill/>
          </a:ln>
        </p:spPr>
        <p:txBody>
          <a:bodyPr wrap="square" lIns="0" tIns="0" rIns="0" bIns="0" rtlCol="0">
            <a:spAutoFit/>
          </a:bodyPr>
          <a:lstStyle/>
          <a:p>
            <a:pPr algn="just">
              <a:spcAft>
                <a:spcPts val="600"/>
              </a:spcAft>
            </a:pPr>
            <a:r>
              <a:rPr lang="en-US" sz="1000" b="1" dirty="0">
                <a:latin typeface="Arial" panose="020B0604020202020204" pitchFamily="34" charset="0"/>
                <a:cs typeface="Arial" panose="020B0604020202020204" pitchFamily="34" charset="0"/>
              </a:rPr>
              <a:t>Peer group food</a:t>
            </a:r>
            <a:r>
              <a:rPr lang="en-US" sz="1000" dirty="0">
                <a:latin typeface="Arial" panose="020B0604020202020204" pitchFamily="34" charset="0"/>
                <a:cs typeface="Arial" panose="020B0604020202020204" pitchFamily="34" charset="0"/>
              </a:rPr>
              <a:t>: </a:t>
            </a:r>
            <a:r>
              <a:rPr lang="en-US" sz="1000">
                <a:latin typeface="Arial" panose="020B0604020202020204" pitchFamily="34" charset="0"/>
                <a:cs typeface="Arial" panose="020B0604020202020204" pitchFamily="34" charset="0"/>
              </a:rPr>
              <a:t>Atlantic Grupa, Ebro, Hochdorf, La Doria, McCormick, </a:t>
            </a:r>
            <a:r>
              <a:rPr lang="en-US" sz="1000" dirty="0" err="1">
                <a:latin typeface="Arial" panose="020B0604020202020204" pitchFamily="34" charset="0"/>
                <a:cs typeface="Arial" panose="020B0604020202020204" pitchFamily="34" charset="0"/>
              </a:rPr>
              <a:t>Orkla</a:t>
            </a:r>
            <a:r>
              <a:rPr lang="en-US" sz="1000" dirty="0">
                <a:latin typeface="Arial" panose="020B0604020202020204" pitchFamily="34" charset="0"/>
                <a:cs typeface="Arial" panose="020B0604020202020204" pitchFamily="34" charset="0"/>
              </a:rPr>
              <a:t>;</a:t>
            </a:r>
          </a:p>
          <a:p>
            <a:pPr algn="just">
              <a:spcAft>
                <a:spcPts val="600"/>
              </a:spcAft>
            </a:pPr>
            <a:r>
              <a:rPr lang="en-US" sz="1000" b="1" dirty="0">
                <a:latin typeface="Arial" panose="020B0604020202020204" pitchFamily="34" charset="0"/>
                <a:cs typeface="Arial" panose="020B0604020202020204" pitchFamily="34" charset="0"/>
              </a:rPr>
              <a:t>Peer group pharma</a:t>
            </a:r>
            <a:r>
              <a:rPr lang="en-US" sz="1000">
                <a:latin typeface="Arial" panose="020B0604020202020204" pitchFamily="34" charset="0"/>
                <a:cs typeface="Arial" panose="020B0604020202020204" pitchFamily="34" charset="0"/>
              </a:rPr>
              <a:t>: Alkaloid, Richter Gedeon, </a:t>
            </a:r>
            <a:r>
              <a:rPr lang="en-US" sz="1000" err="1">
                <a:latin typeface="Arial" panose="020B0604020202020204" pitchFamily="34" charset="0"/>
                <a:cs typeface="Arial" panose="020B0604020202020204" pitchFamily="34" charset="0"/>
              </a:rPr>
              <a:t>Hikma</a:t>
            </a:r>
            <a:r>
              <a:rPr lang="en-US" sz="1000">
                <a:latin typeface="Arial" panose="020B0604020202020204" pitchFamily="34" charset="0"/>
                <a:cs typeface="Arial" panose="020B0604020202020204" pitchFamily="34" charset="0"/>
              </a:rPr>
              <a:t> Pharmaceuticals, Krka, Recordati, </a:t>
            </a:r>
            <a:r>
              <a:rPr lang="en-US" sz="1000" dirty="0" err="1">
                <a:latin typeface="Arial" panose="020B0604020202020204" pitchFamily="34" charset="0"/>
                <a:cs typeface="Arial" panose="020B0604020202020204" pitchFamily="34" charset="0"/>
              </a:rPr>
              <a:t>Stada</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Arzneimittel</a:t>
            </a:r>
            <a:r>
              <a:rPr lang="en-US" sz="1000" dirty="0">
                <a:latin typeface="Arial" panose="020B0604020202020204" pitchFamily="34" charset="0"/>
                <a:cs typeface="Arial" panose="020B0604020202020204" pitchFamily="34" charset="0"/>
              </a:rPr>
              <a:t>.</a:t>
            </a:r>
          </a:p>
        </p:txBody>
      </p:sp>
      <p:sp>
        <p:nvSpPr>
          <p:cNvPr id="31" name="TextBox 30"/>
          <p:cNvSpPr txBox="1"/>
          <p:nvPr/>
        </p:nvSpPr>
        <p:spPr>
          <a:xfrm>
            <a:off x="360000" y="6336000"/>
            <a:ext cx="11541999" cy="123111"/>
          </a:xfrm>
          <a:prstGeom prst="rect">
            <a:avLst/>
          </a:prstGeom>
          <a:noFill/>
          <a:ln>
            <a:noFill/>
          </a:ln>
        </p:spPr>
        <p:txBody>
          <a:bodyPr wrap="square" lIns="0" tIns="0" rIns="0" bIns="0" rtlCol="0">
            <a:spAutoFit/>
          </a:bodyPr>
          <a:lstStyle/>
          <a:p>
            <a:pPr algn="just">
              <a:spcAft>
                <a:spcPts val="400"/>
              </a:spcAft>
            </a:pPr>
            <a:r>
              <a:rPr lang="hr-HR" sz="800" baseline="30000" dirty="0">
                <a:latin typeface="Arial" panose="020B0604020202020204" pitchFamily="34" charset="0"/>
                <a:cs typeface="Arial" panose="020B0604020202020204" pitchFamily="34" charset="0"/>
              </a:rPr>
              <a:t>1</a:t>
            </a:r>
            <a:r>
              <a:rPr lang="hr-HR" sz="800" dirty="0">
                <a:latin typeface="Arial" panose="020B0604020202020204" pitchFamily="34" charset="0"/>
                <a:cs typeface="Arial" panose="020B0604020202020204" pitchFamily="34" charset="0"/>
              </a:rPr>
              <a:t>Based</a:t>
            </a:r>
            <a:r>
              <a:rPr lang="en-US" sz="800" dirty="0">
                <a:latin typeface="Arial" panose="020B0604020202020204" pitchFamily="34" charset="0"/>
                <a:cs typeface="Arial" panose="020B0604020202020204" pitchFamily="34" charset="0"/>
              </a:rPr>
              <a:t> </a:t>
            </a:r>
            <a:r>
              <a:rPr lang="hr-HR" sz="800" dirty="0">
                <a:latin typeface="Arial" panose="020B0604020202020204" pitchFamily="34" charset="0"/>
                <a:cs typeface="Arial" panose="020B0604020202020204" pitchFamily="34" charset="0"/>
              </a:rPr>
              <a:t>on </a:t>
            </a:r>
            <a:r>
              <a:rPr lang="hr-HR" sz="800" dirty="0" err="1">
                <a:latin typeface="Arial" panose="020B0604020202020204" pitchFamily="34" charset="0"/>
                <a:cs typeface="Arial" panose="020B0604020202020204" pitchFamily="34" charset="0"/>
              </a:rPr>
              <a:t>the</a:t>
            </a:r>
            <a:r>
              <a:rPr lang="hr-HR" sz="800" dirty="0">
                <a:latin typeface="Arial" panose="020B0604020202020204" pitchFamily="34" charset="0"/>
                <a:cs typeface="Arial" panose="020B0604020202020204" pitchFamily="34" charset="0"/>
              </a:rPr>
              <a:t> </a:t>
            </a:r>
            <a:r>
              <a:rPr lang="hr-HR" sz="800" dirty="0" err="1">
                <a:latin typeface="Arial" panose="020B0604020202020204" pitchFamily="34" charset="0"/>
                <a:cs typeface="Arial" panose="020B0604020202020204" pitchFamily="34" charset="0"/>
              </a:rPr>
              <a:t>results</a:t>
            </a:r>
            <a:r>
              <a:rPr lang="hr-HR" sz="800" dirty="0">
                <a:latin typeface="Arial" panose="020B0604020202020204" pitchFamily="34" charset="0"/>
                <a:cs typeface="Arial" panose="020B0604020202020204" pitchFamily="34" charset="0"/>
              </a:rPr>
              <a:t> for 2022;</a:t>
            </a:r>
            <a:r>
              <a:rPr lang="en-US" sz="800" dirty="0">
                <a:latin typeface="Arial" panose="020B0604020202020204" pitchFamily="34" charset="0"/>
                <a:cs typeface="Arial" panose="020B0604020202020204" pitchFamily="34" charset="0"/>
              </a:rPr>
              <a:t> </a:t>
            </a:r>
            <a:r>
              <a:rPr lang="hr-HR" sz="800" baseline="30000" dirty="0">
                <a:latin typeface="Arial" panose="020B0604020202020204" pitchFamily="34" charset="0"/>
                <a:cs typeface="Arial" panose="020B0604020202020204" pitchFamily="34" charset="0"/>
              </a:rPr>
              <a:t>2</a:t>
            </a:r>
            <a:r>
              <a:rPr lang="en-US" sz="800" dirty="0">
                <a:latin typeface="Arial" panose="020B0604020202020204" pitchFamily="34" charset="0"/>
                <a:cs typeface="Arial" panose="020B0604020202020204" pitchFamily="34" charset="0"/>
              </a:rPr>
              <a:t>Obtained from Bloomberg on </a:t>
            </a:r>
            <a:r>
              <a:rPr lang="hr-HR" sz="800" dirty="0">
                <a:latin typeface="Arial" panose="020B0604020202020204" pitchFamily="34" charset="0"/>
                <a:cs typeface="Arial" panose="020B0604020202020204" pitchFamily="34" charset="0"/>
              </a:rPr>
              <a:t>21</a:t>
            </a:r>
            <a:r>
              <a:rPr lang="hr-HR" sz="800" baseline="30000" dirty="0">
                <a:latin typeface="Arial" panose="020B0604020202020204" pitchFamily="34" charset="0"/>
                <a:cs typeface="Arial" panose="020B0604020202020204" pitchFamily="34" charset="0"/>
              </a:rPr>
              <a:t>th</a:t>
            </a:r>
            <a:r>
              <a:rPr lang="en-US" sz="800" dirty="0">
                <a:latin typeface="Arial" panose="020B0604020202020204" pitchFamily="34" charset="0"/>
                <a:cs typeface="Arial" panose="020B0604020202020204" pitchFamily="34" charset="0"/>
              </a:rPr>
              <a:t> </a:t>
            </a:r>
            <a:r>
              <a:rPr lang="hr-HR" sz="800" dirty="0" err="1">
                <a:latin typeface="Arial" panose="020B0604020202020204" pitchFamily="34" charset="0"/>
                <a:cs typeface="Arial" panose="020B0604020202020204" pitchFamily="34" charset="0"/>
              </a:rPr>
              <a:t>July</a:t>
            </a:r>
            <a:r>
              <a:rPr lang="hr-HR"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a:t>
            </a:r>
            <a:r>
              <a:rPr lang="hr-HR" sz="800" dirty="0">
                <a:latin typeface="Arial" panose="020B0604020202020204" pitchFamily="34" charset="0"/>
                <a:cs typeface="Arial" panose="020B0604020202020204" pitchFamily="34" charset="0"/>
              </a:rPr>
              <a:t>3</a:t>
            </a:r>
            <a:r>
              <a:rPr lang="en-US" sz="800" dirty="0">
                <a:latin typeface="Arial" panose="020B0604020202020204" pitchFamily="34" charset="0"/>
                <a:cs typeface="Arial" panose="020B0604020202020204" pitchFamily="34" charset="0"/>
              </a:rPr>
              <a:t>; </a:t>
            </a:r>
            <a:r>
              <a:rPr lang="hr-HR" sz="800" baseline="30000" dirty="0">
                <a:latin typeface="Arial" panose="020B0604020202020204" pitchFamily="34" charset="0"/>
                <a:cs typeface="Arial" panose="020B0604020202020204" pitchFamily="34" charset="0"/>
              </a:rPr>
              <a:t>3</a:t>
            </a:r>
            <a:r>
              <a:rPr lang="en-US" sz="800" dirty="0">
                <a:latin typeface="Arial" panose="020B0604020202020204" pitchFamily="34" charset="0"/>
                <a:cs typeface="Arial" panose="020B0604020202020204" pitchFamily="34" charset="0"/>
              </a:rPr>
              <a:t>Calculated excluding max. and min. values; </a:t>
            </a:r>
            <a:r>
              <a:rPr lang="hr-HR" sz="800" baseline="30000" dirty="0">
                <a:latin typeface="Arial" panose="020B0604020202020204" pitchFamily="34" charset="0"/>
                <a:cs typeface="Arial" panose="020B0604020202020204" pitchFamily="34" charset="0"/>
              </a:rPr>
              <a:t>4</a:t>
            </a:r>
            <a:r>
              <a:rPr lang="en-US" sz="800" dirty="0">
                <a:latin typeface="Arial" panose="020B0604020202020204" pitchFamily="34" charset="0"/>
                <a:cs typeface="Arial" panose="020B0604020202020204" pitchFamily="34" charset="0"/>
              </a:rPr>
              <a:t>Normalized for items stated in the publication 1 - 6 202</a:t>
            </a:r>
            <a:r>
              <a:rPr lang="hr-HR" sz="800" dirty="0">
                <a:latin typeface="Arial" panose="020B0604020202020204" pitchFamily="34" charset="0"/>
                <a:cs typeface="Arial" panose="020B0604020202020204" pitchFamily="34" charset="0"/>
              </a:rPr>
              <a:t>3</a:t>
            </a:r>
            <a:r>
              <a:rPr lang="en-US" sz="800" dirty="0">
                <a:latin typeface="Arial" panose="020B0604020202020204" pitchFamily="34" charset="0"/>
                <a:cs typeface="Arial" panose="020B0604020202020204" pitchFamily="34" charset="0"/>
              </a:rPr>
              <a:t> results and publication 1 - 6 202</a:t>
            </a:r>
            <a:r>
              <a:rPr lang="hr-HR" sz="800" dirty="0">
                <a:latin typeface="Arial" panose="020B0604020202020204" pitchFamily="34" charset="0"/>
                <a:cs typeface="Arial" panose="020B0604020202020204" pitchFamily="34" charset="0"/>
              </a:rPr>
              <a:t>2</a:t>
            </a:r>
            <a:r>
              <a:rPr lang="en-US" sz="800" dirty="0">
                <a:solidFill>
                  <a:prstClr val="black"/>
                </a:solidFill>
                <a:latin typeface="Arial" panose="020B0604020202020204" pitchFamily="34" charset="0"/>
                <a:cs typeface="Arial" panose="020B0604020202020204" pitchFamily="34" charset="0"/>
              </a:rPr>
              <a:t> results.</a:t>
            </a:r>
            <a:endParaRPr lang="en-US" sz="800" dirty="0">
              <a:latin typeface="Arial" panose="020B0604020202020204" pitchFamily="34" charset="0"/>
              <a:cs typeface="Arial" panose="020B0604020202020204" pitchFamily="34" charset="0"/>
            </a:endParaRPr>
          </a:p>
        </p:txBody>
      </p:sp>
      <p:sp>
        <p:nvSpPr>
          <p:cNvPr id="33" name="Date Placeholder 4"/>
          <p:cNvSpPr>
            <a:spLocks noGrp="1"/>
          </p:cNvSpPr>
          <p:nvPr>
            <p:ph type="dt" sz="half" idx="2"/>
          </p:nvPr>
        </p:nvSpPr>
        <p:spPr>
          <a:xfrm>
            <a:off x="360000" y="6588000"/>
            <a:ext cx="2743200" cy="252000"/>
          </a:xfrm>
        </p:spPr>
        <p:txBody>
          <a:bodyPr lIns="0" anchor="ctr" anchorCtr="0">
            <a:noAutofit/>
          </a:bodyPr>
          <a:lstStyle/>
          <a:p>
            <a:pPr marL="0" indent="0">
              <a:buNone/>
            </a:pPr>
            <a:r>
              <a:rPr lang="sr-Latn-RS" sz="1000" dirty="0">
                <a:latin typeface="Arial" panose="020B0604020202020204" pitchFamily="34" charset="0"/>
                <a:cs typeface="Arial" panose="020B0604020202020204" pitchFamily="34" charset="0"/>
              </a:rPr>
              <a:t>21st July 2023</a:t>
            </a:r>
            <a:endParaRPr lang="hr-HR" sz="1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6B33CEC-C491-9799-70CE-584203EE0E22}"/>
              </a:ext>
            </a:extLst>
          </p:cNvPr>
          <p:cNvSpPr>
            <a:spLocks noGrp="1"/>
          </p:cNvSpPr>
          <p:nvPr>
            <p:ph type="sldNum" sz="quarter" idx="12"/>
          </p:nvPr>
        </p:nvSpPr>
        <p:spPr/>
        <p:txBody>
          <a:bodyPr/>
          <a:lstStyle/>
          <a:p>
            <a:fld id="{0E7DDE43-3D36-4BD8-98DC-977E4410F8A8}" type="slidenum">
              <a:rPr lang="en-US" smtClean="0"/>
              <a:t>11</a:t>
            </a:fld>
            <a:endParaRPr lang="en-US"/>
          </a:p>
        </p:txBody>
      </p:sp>
      <p:graphicFrame>
        <p:nvGraphicFramePr>
          <p:cNvPr id="5" name="Chart 4">
            <a:extLst>
              <a:ext uri="{FF2B5EF4-FFF2-40B4-BE49-F238E27FC236}">
                <a16:creationId xmlns:a16="http://schemas.microsoft.com/office/drawing/2014/main" id="{51433E04-6428-4202-BDAD-6B2753139C33}"/>
              </a:ext>
            </a:extLst>
          </p:cNvPr>
          <p:cNvGraphicFramePr>
            <a:graphicFrameLocks/>
          </p:cNvGraphicFramePr>
          <p:nvPr>
            <p:extLst>
              <p:ext uri="{D42A27DB-BD31-4B8C-83A1-F6EECF244321}">
                <p14:modId xmlns:p14="http://schemas.microsoft.com/office/powerpoint/2010/main" val="3749061680"/>
              </p:ext>
            </p:extLst>
          </p:nvPr>
        </p:nvGraphicFramePr>
        <p:xfrm>
          <a:off x="406959" y="1098530"/>
          <a:ext cx="11495040" cy="23657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4095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2766" y="0"/>
            <a:ext cx="2107307" cy="1933454"/>
          </a:xfrm>
          <a:prstGeom prst="rect">
            <a:avLst/>
          </a:prstGeom>
        </p:spPr>
      </p:pic>
      <p:sp>
        <p:nvSpPr>
          <p:cNvPr id="4" name="TextBox 3"/>
          <p:cNvSpPr txBox="1"/>
          <p:nvPr/>
        </p:nvSpPr>
        <p:spPr>
          <a:xfrm>
            <a:off x="324000" y="899999"/>
            <a:ext cx="5957530" cy="2487861"/>
          </a:xfrm>
          <a:prstGeom prst="rect">
            <a:avLst/>
          </a:prstGeom>
          <a:noFill/>
        </p:spPr>
        <p:txBody>
          <a:bodyPr wrap="square" lIns="0" tIns="0" rIns="0" bIns="0" rtlCol="0">
            <a:spAutoFit/>
          </a:bodyPr>
          <a:lstStyle/>
          <a:p>
            <a:pPr>
              <a:spcAft>
                <a:spcPts val="1000"/>
              </a:spcAft>
            </a:pPr>
            <a:r>
              <a:rPr lang="hr-HR" sz="2000" dirty="0">
                <a:latin typeface="Arial" panose="020B0604020202020204" pitchFamily="34" charset="0"/>
                <a:cs typeface="Arial" panose="020B0604020202020204" pitchFamily="34" charset="0"/>
              </a:rPr>
              <a:t>Podravka Inc.</a:t>
            </a:r>
          </a:p>
          <a:p>
            <a:pPr>
              <a:spcAft>
                <a:spcPts val="1000"/>
              </a:spcAft>
            </a:pPr>
            <a:r>
              <a:rPr lang="hr-HR" sz="2000" dirty="0">
                <a:latin typeface="Arial" panose="020B0604020202020204" pitchFamily="34" charset="0"/>
                <a:cs typeface="Arial" panose="020B0604020202020204" pitchFamily="34" charset="0"/>
              </a:rPr>
              <a:t>Ante </a:t>
            </a:r>
            <a:r>
              <a:rPr lang="hr-HR" sz="2000">
                <a:latin typeface="Arial" panose="020B0604020202020204" pitchFamily="34" charset="0"/>
                <a:cs typeface="Arial" panose="020B0604020202020204" pitchFamily="34" charset="0"/>
              </a:rPr>
              <a:t>Starčevića 32, </a:t>
            </a:r>
            <a:r>
              <a:rPr lang="hr-HR" sz="2000" dirty="0">
                <a:latin typeface="Arial" panose="020B0604020202020204" pitchFamily="34" charset="0"/>
                <a:cs typeface="Arial" panose="020B0604020202020204" pitchFamily="34" charset="0"/>
              </a:rPr>
              <a:t>48 </a:t>
            </a:r>
            <a:r>
              <a:rPr lang="hr-HR" sz="2000">
                <a:latin typeface="Arial" panose="020B0604020202020204" pitchFamily="34" charset="0"/>
                <a:cs typeface="Arial" panose="020B0604020202020204" pitchFamily="34" charset="0"/>
              </a:rPr>
              <a:t>000 Koprivnica, </a:t>
            </a:r>
            <a:r>
              <a:rPr lang="hr-HR" sz="2000" dirty="0">
                <a:latin typeface="Arial" panose="020B0604020202020204" pitchFamily="34" charset="0"/>
                <a:cs typeface="Arial" panose="020B0604020202020204" pitchFamily="34" charset="0"/>
              </a:rPr>
              <a:t>Croatia</a:t>
            </a:r>
          </a:p>
          <a:p>
            <a:pPr>
              <a:spcAft>
                <a:spcPts val="1000"/>
              </a:spcAft>
            </a:pPr>
            <a:r>
              <a:rPr lang="hr-HR" sz="2000" dirty="0">
                <a:latin typeface="Arial" panose="020B0604020202020204" pitchFamily="34" charset="0"/>
                <a:cs typeface="Arial" panose="020B0604020202020204" pitchFamily="34" charset="0"/>
                <a:hlinkClick r:id="rId3"/>
              </a:rPr>
              <a:t>www.podravka.hr</a:t>
            </a:r>
            <a:endParaRPr lang="hr-HR" sz="2000" dirty="0">
              <a:latin typeface="Arial" panose="020B0604020202020204" pitchFamily="34" charset="0"/>
              <a:cs typeface="Arial" panose="020B0604020202020204" pitchFamily="34" charset="0"/>
            </a:endParaRPr>
          </a:p>
          <a:p>
            <a:pPr>
              <a:spcAft>
                <a:spcPts val="1000"/>
              </a:spcAft>
            </a:pPr>
            <a:r>
              <a:rPr lang="hr-HR" sz="2000" dirty="0">
                <a:latin typeface="Arial" panose="020B0604020202020204" pitchFamily="34" charset="0"/>
                <a:cs typeface="Arial" panose="020B0604020202020204" pitchFamily="34" charset="0"/>
              </a:rPr>
              <a:t> </a:t>
            </a:r>
          </a:p>
          <a:p>
            <a:pPr>
              <a:spcAft>
                <a:spcPts val="1000"/>
              </a:spcAft>
            </a:pPr>
            <a:r>
              <a:rPr lang="hr-HR" sz="2000" dirty="0" err="1">
                <a:latin typeface="Arial" panose="020B0604020202020204" pitchFamily="34" charset="0"/>
                <a:cs typeface="Arial" panose="020B0604020202020204" pitchFamily="34" charset="0"/>
              </a:rPr>
              <a:t>Investor</a:t>
            </a:r>
            <a:r>
              <a:rPr lang="hr-HR" sz="2000" dirty="0">
                <a:latin typeface="Arial" panose="020B0604020202020204" pitchFamily="34" charset="0"/>
                <a:cs typeface="Arial" panose="020B0604020202020204" pitchFamily="34" charset="0"/>
              </a:rPr>
              <a:t> </a:t>
            </a:r>
            <a:r>
              <a:rPr lang="hr-HR" sz="2000" dirty="0" err="1">
                <a:latin typeface="Arial" panose="020B0604020202020204" pitchFamily="34" charset="0"/>
                <a:cs typeface="Arial" panose="020B0604020202020204" pitchFamily="34" charset="0"/>
              </a:rPr>
              <a:t>Relations</a:t>
            </a:r>
            <a:endParaRPr lang="hr-HR" sz="2000" dirty="0">
              <a:latin typeface="Arial" panose="020B0604020202020204" pitchFamily="34" charset="0"/>
              <a:cs typeface="Arial" panose="020B0604020202020204" pitchFamily="34" charset="0"/>
            </a:endParaRPr>
          </a:p>
          <a:p>
            <a:pPr>
              <a:spcAft>
                <a:spcPts val="1000"/>
              </a:spcAft>
            </a:pPr>
            <a:r>
              <a:rPr lang="hr-HR" sz="2000" dirty="0">
                <a:latin typeface="Arial" panose="020B0604020202020204" pitchFamily="34" charset="0"/>
                <a:cs typeface="Arial" panose="020B0604020202020204" pitchFamily="34" charset="0"/>
                <a:hlinkClick r:id="rId4"/>
              </a:rPr>
              <a:t>ir@podravka.hr</a:t>
            </a:r>
            <a:endParaRPr lang="hr-HR" sz="2000"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1526E3D5-8AF8-CE30-FC2F-B2DBCA395549}"/>
              </a:ext>
            </a:extLst>
          </p:cNvPr>
          <p:cNvSpPr txBox="1">
            <a:spLocks/>
          </p:cNvSpPr>
          <p:nvPr/>
        </p:nvSpPr>
        <p:spPr>
          <a:xfrm>
            <a:off x="360000" y="6588000"/>
            <a:ext cx="2743200" cy="252000"/>
          </a:xfrm>
          <a:prstGeom prst="rect">
            <a:avLst/>
          </a:prstGeom>
        </p:spPr>
        <p:txBody>
          <a:bodyPr l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r-Latn-RS" sz="1000" dirty="0">
                <a:latin typeface="Arial" panose="020B0604020202020204" pitchFamily="34" charset="0"/>
                <a:cs typeface="Arial" panose="020B0604020202020204" pitchFamily="34" charset="0"/>
              </a:rPr>
              <a:t>21st July 2023</a:t>
            </a:r>
            <a:endParaRPr lang="hr-H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24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239"/>
          </a:xfrm>
          <a:prstGeom prst="rect">
            <a:avLst/>
          </a:prstGeom>
        </p:spPr>
      </p:pic>
      <p:sp>
        <p:nvSpPr>
          <p:cNvPr id="6" name="TextBox 5"/>
          <p:cNvSpPr txBox="1"/>
          <p:nvPr/>
        </p:nvSpPr>
        <p:spPr>
          <a:xfrm>
            <a:off x="612000" y="3096000"/>
            <a:ext cx="5918607" cy="1031051"/>
          </a:xfrm>
          <a:prstGeom prst="rect">
            <a:avLst/>
          </a:prstGeom>
          <a:noFill/>
        </p:spPr>
        <p:txBody>
          <a:bodyPr wrap="none" rtlCol="0">
            <a:spAutoFit/>
          </a:bodyPr>
          <a:lstStyle/>
          <a:p>
            <a:pPr algn="ctr">
              <a:spcAft>
                <a:spcPts val="600"/>
              </a:spcAft>
            </a:pPr>
            <a:r>
              <a:rPr lang="en-GB" sz="2800" b="1" dirty="0" err="1">
                <a:latin typeface="Arial" panose="020B0604020202020204" pitchFamily="34" charset="0"/>
                <a:cs typeface="Arial" panose="020B0604020202020204" pitchFamily="34" charset="0"/>
              </a:rPr>
              <a:t>Podravka</a:t>
            </a:r>
            <a:r>
              <a:rPr lang="en-GB" sz="2800" b="1" dirty="0">
                <a:latin typeface="Arial" panose="020B0604020202020204" pitchFamily="34" charset="0"/>
                <a:cs typeface="Arial" panose="020B0604020202020204" pitchFamily="34" charset="0"/>
              </a:rPr>
              <a:t> Group business results</a:t>
            </a:r>
          </a:p>
          <a:p>
            <a:pPr algn="ctr">
              <a:spcAft>
                <a:spcPts val="600"/>
              </a:spcAft>
            </a:pPr>
            <a:r>
              <a:rPr lang="en-GB" sz="2800" b="1" dirty="0">
                <a:latin typeface="Arial" panose="020B0604020202020204" pitchFamily="34" charset="0"/>
                <a:cs typeface="Arial" panose="020B0604020202020204" pitchFamily="34" charset="0"/>
              </a:rPr>
              <a:t>for </a:t>
            </a:r>
            <a:r>
              <a:rPr lang="hr-HR" sz="2800" b="1" dirty="0">
                <a:latin typeface="Arial" panose="020B0604020202020204" pitchFamily="34" charset="0"/>
                <a:cs typeface="Arial" panose="020B0604020202020204" pitchFamily="34" charset="0"/>
              </a:rPr>
              <a:t>1 - 6 </a:t>
            </a:r>
            <a:r>
              <a:rPr lang="en-GB" sz="2800" b="1" dirty="0">
                <a:latin typeface="Arial" panose="020B0604020202020204" pitchFamily="34" charset="0"/>
                <a:cs typeface="Arial" panose="020B0604020202020204" pitchFamily="34" charset="0"/>
              </a:rPr>
              <a:t>20</a:t>
            </a:r>
            <a:r>
              <a:rPr lang="hr-HR" sz="2800" b="1" dirty="0">
                <a:latin typeface="Arial" panose="020B0604020202020204" pitchFamily="34" charset="0"/>
                <a:cs typeface="Arial" panose="020B0604020202020204" pitchFamily="34" charset="0"/>
              </a:rPr>
              <a:t>23</a:t>
            </a:r>
            <a:r>
              <a:rPr lang="en-GB" sz="2800" b="1" dirty="0">
                <a:latin typeface="Arial" panose="020B0604020202020204" pitchFamily="34" charset="0"/>
                <a:cs typeface="Arial" panose="020B0604020202020204" pitchFamily="34" charset="0"/>
              </a:rPr>
              <a:t> period</a:t>
            </a:r>
          </a:p>
        </p:txBody>
      </p:sp>
      <p:sp>
        <p:nvSpPr>
          <p:cNvPr id="4" name="Date Placeholder 3">
            <a:extLst>
              <a:ext uri="{FF2B5EF4-FFF2-40B4-BE49-F238E27FC236}">
                <a16:creationId xmlns:a16="http://schemas.microsoft.com/office/drawing/2014/main" id="{ED5DD13F-148C-F4C6-0DA8-9245F7E63452}"/>
              </a:ext>
            </a:extLst>
          </p:cNvPr>
          <p:cNvSpPr>
            <a:spLocks noGrp="1"/>
          </p:cNvSpPr>
          <p:nvPr>
            <p:ph type="dt" sz="half" idx="2"/>
          </p:nvPr>
        </p:nvSpPr>
        <p:spPr/>
        <p:txBody>
          <a:bodyPr/>
          <a:lstStyle/>
          <a:p>
            <a:r>
              <a:rPr lang="sr-Latn-RS" dirty="0"/>
              <a:t>21st July 2023</a:t>
            </a:r>
            <a:endParaRPr lang="hr-HR" dirty="0"/>
          </a:p>
        </p:txBody>
      </p:sp>
    </p:spTree>
    <p:extLst>
      <p:ext uri="{BB962C8B-B14F-4D97-AF65-F5344CB8AC3E}">
        <p14:creationId xmlns:p14="http://schemas.microsoft.com/office/powerpoint/2010/main" val="210035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60000" y="180000"/>
            <a:ext cx="11532040" cy="408058"/>
          </a:xfrm>
          <a:prstGeom prst="rect">
            <a:avLst/>
          </a:prstGeom>
          <a:no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1800" b="1" dirty="0">
                <a:latin typeface="Arial" panose="020B0604020202020204" pitchFamily="34" charset="0"/>
                <a:cs typeface="Arial" panose="020B0604020202020204" pitchFamily="34" charset="0"/>
              </a:rPr>
              <a:t>Sales </a:t>
            </a:r>
            <a:r>
              <a:rPr lang="hr-HR" sz="1800" b="1" dirty="0" err="1">
                <a:latin typeface="Arial" panose="020B0604020202020204" pitchFamily="34" charset="0"/>
                <a:cs typeface="Arial" panose="020B0604020202020204" pitchFamily="34" charset="0"/>
              </a:rPr>
              <a:t>revenues</a:t>
            </a:r>
            <a:r>
              <a:rPr lang="hr-HR" sz="1800" b="1" dirty="0">
                <a:latin typeface="Arial" panose="020B0604020202020204" pitchFamily="34" charset="0"/>
                <a:cs typeface="Arial" panose="020B0604020202020204" pitchFamily="34" charset="0"/>
              </a:rPr>
              <a:t> </a:t>
            </a:r>
            <a:r>
              <a:rPr lang="hr-HR" sz="1800" b="1" dirty="0" err="1">
                <a:latin typeface="Arial" panose="020B0604020202020204" pitchFamily="34" charset="0"/>
                <a:cs typeface="Arial" panose="020B0604020202020204" pitchFamily="34" charset="0"/>
              </a:rPr>
              <a:t>increase</a:t>
            </a:r>
            <a:r>
              <a:rPr lang="hr-HR" sz="1800" b="1" dirty="0">
                <a:latin typeface="Arial" panose="020B0604020202020204" pitchFamily="34" charset="0"/>
                <a:cs typeface="Arial" panose="020B0604020202020204" pitchFamily="34" charset="0"/>
              </a:rPr>
              <a:t> </a:t>
            </a:r>
            <a:r>
              <a:rPr lang="hr-HR" sz="1800" b="1" dirty="0" err="1">
                <a:latin typeface="Arial" panose="020B0604020202020204" pitchFamily="34" charset="0"/>
                <a:cs typeface="Arial" panose="020B0604020202020204" pitchFamily="34" charset="0"/>
              </a:rPr>
              <a:t>in</a:t>
            </a:r>
            <a:r>
              <a:rPr lang="hr-HR" sz="1800" b="1" dirty="0">
                <a:latin typeface="Arial" panose="020B0604020202020204" pitchFamily="34" charset="0"/>
                <a:cs typeface="Arial" panose="020B0604020202020204" pitchFamily="34" charset="0"/>
              </a:rPr>
              <a:t> </a:t>
            </a:r>
            <a:r>
              <a:rPr lang="hr-HR" sz="1800" b="1" dirty="0" err="1">
                <a:latin typeface="Arial" panose="020B0604020202020204" pitchFamily="34" charset="0"/>
                <a:cs typeface="Arial" panose="020B0604020202020204" pitchFamily="34" charset="0"/>
              </a:rPr>
              <a:t>both</a:t>
            </a:r>
            <a:r>
              <a:rPr lang="hr-HR" sz="1800" b="1" dirty="0">
                <a:latin typeface="Arial" panose="020B0604020202020204" pitchFamily="34" charset="0"/>
                <a:cs typeface="Arial" panose="020B0604020202020204" pitchFamily="34" charset="0"/>
              </a:rPr>
              <a:t> </a:t>
            </a:r>
            <a:r>
              <a:rPr lang="hr-HR" sz="1800" b="1" dirty="0" err="1">
                <a:latin typeface="Arial" panose="020B0604020202020204" pitchFamily="34" charset="0"/>
                <a:cs typeface="Arial" panose="020B0604020202020204" pitchFamily="34" charset="0"/>
              </a:rPr>
              <a:t>segments</a:t>
            </a:r>
            <a:endParaRPr lang="en-US" sz="1800" b="1" dirty="0">
              <a:solidFill>
                <a:srgbClr val="000000"/>
              </a:solidFill>
              <a:latin typeface="Arial" panose="020B0604020202020204" pitchFamily="34" charset="0"/>
              <a:cs typeface="Arial" panose="020B0604020202020204" pitchFamily="34" charset="0"/>
            </a:endParaRPr>
          </a:p>
        </p:txBody>
      </p:sp>
      <p:sp>
        <p:nvSpPr>
          <p:cNvPr id="5" name="Date Placeholder 4"/>
          <p:cNvSpPr>
            <a:spLocks noGrp="1"/>
          </p:cNvSpPr>
          <p:nvPr>
            <p:ph type="dt" sz="half" idx="2"/>
          </p:nvPr>
        </p:nvSpPr>
        <p:spPr>
          <a:xfrm>
            <a:off x="360000" y="6588000"/>
            <a:ext cx="2743200" cy="252000"/>
          </a:xfrm>
        </p:spPr>
        <p:txBody>
          <a:bodyPr/>
          <a:lstStyle/>
          <a:p>
            <a:r>
              <a:rPr lang="sr-Latn-RS" dirty="0"/>
              <a:t>21st July 2023</a:t>
            </a:r>
            <a:endParaRPr lang="hr-HR" dirty="0"/>
          </a:p>
        </p:txBody>
      </p:sp>
      <p:sp>
        <p:nvSpPr>
          <p:cNvPr id="16" name="TextBox 15"/>
          <p:cNvSpPr txBox="1"/>
          <p:nvPr/>
        </p:nvSpPr>
        <p:spPr>
          <a:xfrm>
            <a:off x="360000" y="6471611"/>
            <a:ext cx="11520000" cy="415498"/>
          </a:xfrm>
          <a:prstGeom prst="rect">
            <a:avLst/>
          </a:prstGeom>
          <a:noFill/>
        </p:spPr>
        <p:txBody>
          <a:bodyPr wrap="square" lIns="0" tIns="0" rIns="0" bIns="0" rtlCol="0">
            <a:spAutoFit/>
          </a:bodyPr>
          <a:lstStyle/>
          <a:p>
            <a:pPr algn="just"/>
            <a:r>
              <a:rPr lang="hr-HR" sz="900" baseline="30000" dirty="0">
                <a:latin typeface="Arial" panose="020B0604020202020204" pitchFamily="34" charset="0"/>
                <a:cs typeface="Arial" panose="020B0604020202020204" pitchFamily="34" charset="0"/>
              </a:rPr>
              <a:t>1</a:t>
            </a:r>
            <a:r>
              <a:rPr lang="en-GB" sz="900" dirty="0">
                <a:latin typeface="Arial" panose="020B0604020202020204" pitchFamily="34" charset="0"/>
                <a:cs typeface="Arial" panose="020B0604020202020204" pitchFamily="34" charset="0"/>
              </a:rPr>
              <a:t>Percentages in the text relate to performance in</a:t>
            </a:r>
            <a:r>
              <a:rPr lang="hr-HR" sz="900" dirty="0">
                <a:latin typeface="Arial" panose="020B0604020202020204" pitchFamily="34" charset="0"/>
                <a:cs typeface="Arial" panose="020B0604020202020204" pitchFamily="34" charset="0"/>
              </a:rPr>
              <a:t> 1 - 6 </a:t>
            </a:r>
            <a:r>
              <a:rPr lang="en-GB" sz="900" dirty="0">
                <a:latin typeface="Arial" panose="020B0604020202020204" pitchFamily="34" charset="0"/>
                <a:cs typeface="Arial" panose="020B0604020202020204" pitchFamily="34" charset="0"/>
              </a:rPr>
              <a:t>20</a:t>
            </a:r>
            <a:r>
              <a:rPr lang="hr-HR" sz="900" dirty="0">
                <a:latin typeface="Arial" panose="020B0604020202020204" pitchFamily="34" charset="0"/>
                <a:cs typeface="Arial" panose="020B0604020202020204" pitchFamily="34" charset="0"/>
              </a:rPr>
              <a:t>23</a:t>
            </a:r>
            <a:r>
              <a:rPr lang="en-GB" sz="900" dirty="0">
                <a:latin typeface="Arial" panose="020B0604020202020204" pitchFamily="34" charset="0"/>
                <a:cs typeface="Arial" panose="020B0604020202020204" pitchFamily="34" charset="0"/>
              </a:rPr>
              <a:t> compared to </a:t>
            </a:r>
            <a:r>
              <a:rPr lang="hr-HR" sz="900" dirty="0">
                <a:latin typeface="Arial" panose="020B0604020202020204" pitchFamily="34" charset="0"/>
                <a:cs typeface="Arial" panose="020B0604020202020204" pitchFamily="34" charset="0"/>
              </a:rPr>
              <a:t>1 - 6 </a:t>
            </a:r>
            <a:r>
              <a:rPr lang="en-GB" sz="900" dirty="0">
                <a:latin typeface="Arial" panose="020B0604020202020204" pitchFamily="34" charset="0"/>
                <a:cs typeface="Arial" panose="020B0604020202020204" pitchFamily="34" charset="0"/>
              </a:rPr>
              <a:t>20</a:t>
            </a:r>
            <a:r>
              <a:rPr lang="hr-HR" sz="900" dirty="0">
                <a:latin typeface="Arial" panose="020B0604020202020204" pitchFamily="34" charset="0"/>
                <a:cs typeface="Arial" panose="020B0604020202020204" pitchFamily="34" charset="0"/>
              </a:rPr>
              <a:t>22.</a:t>
            </a:r>
          </a:p>
          <a:p>
            <a:pPr algn="just"/>
            <a:endParaRPr lang="en-US" sz="900" dirty="0">
              <a:latin typeface="Arial" panose="020B0604020202020204" pitchFamily="34" charset="0"/>
              <a:cs typeface="Arial" panose="020B0604020202020204" pitchFamily="34" charset="0"/>
            </a:endParaRPr>
          </a:p>
          <a:p>
            <a:pPr algn="just"/>
            <a:endParaRPr lang="en-GB" sz="9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B10359D-A137-79FA-8A92-E4C5E2B0DEAB}"/>
              </a:ext>
            </a:extLst>
          </p:cNvPr>
          <p:cNvSpPr>
            <a:spLocks noGrp="1"/>
          </p:cNvSpPr>
          <p:nvPr>
            <p:ph type="sldNum" sz="quarter" idx="4"/>
          </p:nvPr>
        </p:nvSpPr>
        <p:spPr/>
        <p:txBody>
          <a:bodyPr/>
          <a:lstStyle/>
          <a:p>
            <a:fld id="{03C49B60-8C98-4D63-B047-F5300F692749}" type="slidenum">
              <a:rPr lang="hr-HR" smtClean="0"/>
              <a:pPr/>
              <a:t>2</a:t>
            </a:fld>
            <a:endParaRPr lang="hr-HR"/>
          </a:p>
        </p:txBody>
      </p:sp>
      <p:sp>
        <p:nvSpPr>
          <p:cNvPr id="7" name="TextBox 6">
            <a:extLst>
              <a:ext uri="{FF2B5EF4-FFF2-40B4-BE49-F238E27FC236}">
                <a16:creationId xmlns:a16="http://schemas.microsoft.com/office/drawing/2014/main" id="{7529E561-C9FC-8FC0-B4E4-84077985CA5B}"/>
              </a:ext>
            </a:extLst>
          </p:cNvPr>
          <p:cNvSpPr txBox="1"/>
          <p:nvPr/>
        </p:nvSpPr>
        <p:spPr>
          <a:xfrm>
            <a:off x="360000" y="4197529"/>
            <a:ext cx="3456000" cy="1315168"/>
          </a:xfrm>
          <a:prstGeom prst="rect">
            <a:avLst/>
          </a:prstGeom>
          <a:noFill/>
          <a:ln w="12700">
            <a:noFill/>
            <a:prstDash val="solid"/>
          </a:ln>
        </p:spPr>
        <p:txBody>
          <a:bodyPr wrap="square" lIns="0" tIns="0" rIns="0" bIns="0" rtlCol="0">
            <a:spAutoFit/>
          </a:bodyPr>
          <a:lstStyle/>
          <a:p>
            <a:pPr marL="0" lvl="1" algn="just">
              <a:lnSpc>
                <a:spcPct val="150000"/>
              </a:lnSpc>
            </a:pPr>
            <a:r>
              <a:rPr lang="en-US" sz="1200" b="1" u="sng" dirty="0" err="1">
                <a:latin typeface="Arial" panose="020B0604020202020204" pitchFamily="34" charset="0"/>
                <a:cs typeface="Arial" panose="020B0604020202020204" pitchFamily="34" charset="0"/>
              </a:rPr>
              <a:t>Podravka</a:t>
            </a:r>
            <a:r>
              <a:rPr lang="en-US" sz="1200" b="1" u="sng" dirty="0">
                <a:latin typeface="Arial" panose="020B0604020202020204" pitchFamily="34" charset="0"/>
                <a:cs typeface="Arial" panose="020B0604020202020204" pitchFamily="34" charset="0"/>
              </a:rPr>
              <a:t> Group in 1 - 6 202</a:t>
            </a:r>
            <a:r>
              <a:rPr lang="hr-HR" sz="1200" b="1" u="sng" dirty="0">
                <a:latin typeface="Arial" panose="020B0604020202020204" pitchFamily="34" charset="0"/>
                <a:cs typeface="Arial" panose="020B0604020202020204" pitchFamily="34" charset="0"/>
              </a:rPr>
              <a:t>3</a:t>
            </a:r>
            <a:r>
              <a:rPr lang="en-US" sz="1200" b="1" u="sng" baseline="30000" dirty="0">
                <a:latin typeface="Arial" panose="020B0604020202020204" pitchFamily="34" charset="0"/>
                <a:cs typeface="Arial" panose="020B0604020202020204" pitchFamily="34" charset="0"/>
              </a:rPr>
              <a:t>1</a:t>
            </a:r>
            <a:r>
              <a:rPr lang="en-US" sz="1200" b="1" u="sng" dirty="0">
                <a:latin typeface="Arial" panose="020B0604020202020204" pitchFamily="34" charset="0"/>
                <a:cs typeface="Arial" panose="020B0604020202020204" pitchFamily="34" charset="0"/>
              </a:rPr>
              <a:t>:</a:t>
            </a:r>
          </a:p>
          <a:p>
            <a:pPr marL="171450" lvl="1" indent="-171450" algn="just">
              <a:lnSpc>
                <a:spcPct val="150000"/>
              </a:lnSpc>
              <a:spcBef>
                <a:spcPts val="1200"/>
              </a:spcBef>
              <a:spcAft>
                <a:spcPts val="600"/>
              </a:spcAft>
              <a:buFont typeface="Arial" panose="020B0604020202020204" pitchFamily="34" charset="0"/>
              <a:buChar char="•"/>
            </a:pPr>
            <a:r>
              <a:rPr lang="en-US" sz="1100" b="1" dirty="0">
                <a:latin typeface="Arial" panose="020B0604020202020204" pitchFamily="34" charset="0"/>
                <a:cs typeface="Arial" panose="020B0604020202020204" pitchFamily="34" charset="0"/>
              </a:rPr>
              <a:t>Own brands </a:t>
            </a:r>
            <a:r>
              <a:rPr lang="en-US" sz="1100" dirty="0">
                <a:latin typeface="Arial" panose="020B0604020202020204" pitchFamily="34" charset="0"/>
                <a:cs typeface="Arial" panose="020B0604020202020204" pitchFamily="34" charset="0"/>
              </a:rPr>
              <a:t>→ </a:t>
            </a:r>
            <a:r>
              <a:rPr lang="hr-HR" sz="1100" dirty="0">
                <a:latin typeface="Arial" panose="020B0604020202020204" pitchFamily="34" charset="0"/>
                <a:cs typeface="Arial" panose="020B0604020202020204" pitchFamily="34" charset="0"/>
              </a:rPr>
              <a:t>8.5</a:t>
            </a:r>
            <a:r>
              <a:rPr lang="en-US" sz="1100" dirty="0">
                <a:latin typeface="Arial" panose="020B0604020202020204" pitchFamily="34" charset="0"/>
                <a:cs typeface="Arial" panose="020B0604020202020204" pitchFamily="34" charset="0"/>
              </a:rPr>
              <a:t>% </a:t>
            </a:r>
            <a:r>
              <a:rPr lang="en-US" sz="1100">
                <a:latin typeface="Arial" panose="020B0604020202020204" pitchFamily="34" charset="0"/>
                <a:cs typeface="Arial" panose="020B0604020202020204" pitchFamily="34" charset="0"/>
              </a:rPr>
              <a:t>higher revenues,</a:t>
            </a:r>
            <a:endParaRPr lang="en-US" sz="1100" dirty="0">
              <a:latin typeface="Arial" panose="020B0604020202020204" pitchFamily="34" charset="0"/>
              <a:cs typeface="Arial" panose="020B0604020202020204" pitchFamily="34" charset="0"/>
            </a:endParaRPr>
          </a:p>
          <a:p>
            <a:pPr marL="171450" lvl="1" indent="-171450" algn="just">
              <a:lnSpc>
                <a:spcPct val="150000"/>
              </a:lnSpc>
              <a:spcAft>
                <a:spcPts val="600"/>
              </a:spcAft>
              <a:buFont typeface="Arial" panose="020B0604020202020204" pitchFamily="34" charset="0"/>
              <a:buChar char="•"/>
            </a:pPr>
            <a:r>
              <a:rPr lang="en-US" sz="1100" b="1" dirty="0">
                <a:latin typeface="Arial" panose="020B0604020202020204" pitchFamily="34" charset="0"/>
                <a:cs typeface="Arial" panose="020B0604020202020204" pitchFamily="34" charset="0"/>
              </a:rPr>
              <a:t>Other sales </a:t>
            </a:r>
            <a:r>
              <a:rPr lang="en-US" sz="1100" dirty="0">
                <a:latin typeface="Arial" panose="020B0604020202020204" pitchFamily="34" charset="0"/>
                <a:cs typeface="Arial" panose="020B0604020202020204" pitchFamily="34" charset="0"/>
              </a:rPr>
              <a:t>→ </a:t>
            </a:r>
            <a:r>
              <a:rPr lang="hr-HR" sz="1100" dirty="0">
                <a:latin typeface="Arial" panose="020B0604020202020204" pitchFamily="34" charset="0"/>
                <a:cs typeface="Arial" panose="020B0604020202020204" pitchFamily="34" charset="0"/>
              </a:rPr>
              <a:t>3.1</a:t>
            </a:r>
            <a:r>
              <a:rPr lang="en-US" sz="1100" dirty="0">
                <a:latin typeface="Arial" panose="020B0604020202020204" pitchFamily="34" charset="0"/>
                <a:cs typeface="Arial" panose="020B0604020202020204" pitchFamily="34" charset="0"/>
              </a:rPr>
              <a:t>% </a:t>
            </a:r>
            <a:r>
              <a:rPr lang="hr-HR" sz="1100" err="1">
                <a:latin typeface="Arial" panose="020B0604020202020204" pitchFamily="34" charset="0"/>
                <a:cs typeface="Arial" panose="020B0604020202020204" pitchFamily="34" charset="0"/>
              </a:rPr>
              <a:t>higher</a:t>
            </a:r>
            <a:r>
              <a:rPr lang="en-US" sz="1100">
                <a:latin typeface="Arial" panose="020B0604020202020204" pitchFamily="34" charset="0"/>
                <a:cs typeface="Arial" panose="020B0604020202020204" pitchFamily="34" charset="0"/>
              </a:rPr>
              <a:t> revenues,</a:t>
            </a:r>
            <a:endParaRPr lang="en-US" sz="1100" dirty="0">
              <a:latin typeface="Arial" panose="020B0604020202020204" pitchFamily="34" charset="0"/>
              <a:cs typeface="Arial" panose="020B0604020202020204" pitchFamily="34" charset="0"/>
            </a:endParaRPr>
          </a:p>
          <a:p>
            <a:pPr marL="171450" lvl="1" indent="-171450" algn="just">
              <a:lnSpc>
                <a:spcPct val="150000"/>
              </a:lnSpc>
              <a:spcAft>
                <a:spcPts val="600"/>
              </a:spcAft>
              <a:buFont typeface="Arial" panose="020B0604020202020204" pitchFamily="34" charset="0"/>
              <a:buChar char="•"/>
            </a:pPr>
            <a:r>
              <a:rPr lang="en-US" sz="1100" b="1" dirty="0">
                <a:latin typeface="Arial" panose="020B0604020202020204" pitchFamily="34" charset="0"/>
                <a:cs typeface="Arial" panose="020B0604020202020204" pitchFamily="34" charset="0"/>
              </a:rPr>
              <a:t>Total </a:t>
            </a:r>
            <a:r>
              <a:rPr lang="en-US" sz="1100" b="1" dirty="0" err="1">
                <a:latin typeface="Arial" panose="020B0604020202020204" pitchFamily="34" charset="0"/>
                <a:cs typeface="Arial" panose="020B0604020202020204" pitchFamily="34" charset="0"/>
              </a:rPr>
              <a:t>Podravka</a:t>
            </a:r>
            <a:r>
              <a:rPr lang="en-US" sz="1100" b="1" dirty="0">
                <a:latin typeface="Arial" panose="020B0604020202020204" pitchFamily="34" charset="0"/>
                <a:cs typeface="Arial" panose="020B0604020202020204" pitchFamily="34" charset="0"/>
              </a:rPr>
              <a:t> Group </a:t>
            </a:r>
            <a:r>
              <a:rPr lang="en-US" sz="1100" dirty="0">
                <a:latin typeface="Arial" panose="020B0604020202020204" pitchFamily="34" charset="0"/>
                <a:cs typeface="Arial" panose="020B0604020202020204" pitchFamily="34" charset="0"/>
              </a:rPr>
              <a:t>→ </a:t>
            </a:r>
            <a:r>
              <a:rPr lang="hr-HR" sz="1100" dirty="0">
                <a:latin typeface="Arial" panose="020B0604020202020204" pitchFamily="34" charset="0"/>
                <a:cs typeface="Arial" panose="020B0604020202020204" pitchFamily="34" charset="0"/>
              </a:rPr>
              <a:t>8.0</a:t>
            </a:r>
            <a:r>
              <a:rPr lang="en-US" sz="1100" dirty="0">
                <a:latin typeface="Arial" panose="020B0604020202020204" pitchFamily="34" charset="0"/>
                <a:cs typeface="Arial" panose="020B0604020202020204" pitchFamily="34" charset="0"/>
              </a:rPr>
              <a:t>% higher revenues.</a:t>
            </a:r>
          </a:p>
        </p:txBody>
      </p:sp>
      <p:sp>
        <p:nvSpPr>
          <p:cNvPr id="8" name="TextBox 7">
            <a:extLst>
              <a:ext uri="{FF2B5EF4-FFF2-40B4-BE49-F238E27FC236}">
                <a16:creationId xmlns:a16="http://schemas.microsoft.com/office/drawing/2014/main" id="{21A81229-A730-CE97-F1A4-BEBB7B712674}"/>
              </a:ext>
            </a:extLst>
          </p:cNvPr>
          <p:cNvSpPr txBox="1"/>
          <p:nvPr/>
        </p:nvSpPr>
        <p:spPr>
          <a:xfrm>
            <a:off x="3816000" y="4197529"/>
            <a:ext cx="3780000" cy="1923027"/>
          </a:xfrm>
          <a:prstGeom prst="rect">
            <a:avLst/>
          </a:prstGeom>
          <a:noFill/>
          <a:ln w="12700">
            <a:noFill/>
            <a:prstDash val="solid"/>
          </a:ln>
        </p:spPr>
        <p:txBody>
          <a:bodyPr wrap="square" lIns="0" tIns="0" rIns="0" bIns="0" rtlCol="0">
            <a:spAutoFit/>
          </a:bodyPr>
          <a:lstStyle/>
          <a:p>
            <a:pPr algn="just">
              <a:lnSpc>
                <a:spcPct val="150000"/>
              </a:lnSpc>
            </a:pPr>
            <a:r>
              <a:rPr lang="en-US" sz="1200" b="1" u="sng" dirty="0">
                <a:latin typeface="Arial" panose="020B0604020202020204" pitchFamily="34" charset="0"/>
                <a:cs typeface="Arial" panose="020B0604020202020204" pitchFamily="34" charset="0"/>
              </a:rPr>
              <a:t>Food segment in 1 - 6 202</a:t>
            </a:r>
            <a:r>
              <a:rPr lang="hr-HR" sz="1200" b="1" u="sng" dirty="0">
                <a:latin typeface="Arial" panose="020B0604020202020204" pitchFamily="34" charset="0"/>
                <a:cs typeface="Arial" panose="020B0604020202020204" pitchFamily="34" charset="0"/>
              </a:rPr>
              <a:t>3</a:t>
            </a:r>
            <a:r>
              <a:rPr lang="en-US" sz="1200" b="1" u="sng" baseline="30000" dirty="0">
                <a:latin typeface="Arial" panose="020B0604020202020204" pitchFamily="34" charset="0"/>
                <a:cs typeface="Arial" panose="020B0604020202020204" pitchFamily="34" charset="0"/>
              </a:rPr>
              <a:t>1</a:t>
            </a:r>
            <a:r>
              <a:rPr lang="en-US" sz="1200" b="1" u="sng" dirty="0">
                <a:latin typeface="Arial" panose="020B0604020202020204" pitchFamily="34" charset="0"/>
                <a:cs typeface="Arial" panose="020B0604020202020204" pitchFamily="34" charset="0"/>
              </a:rPr>
              <a:t>:</a:t>
            </a:r>
          </a:p>
          <a:p>
            <a:pPr marL="171450" indent="-171450" algn="just">
              <a:lnSpc>
                <a:spcPct val="150000"/>
              </a:lnSpc>
              <a:spcBef>
                <a:spcPts val="1200"/>
              </a:spcBef>
              <a:buFont typeface="Arial" panose="020B0604020202020204" pitchFamily="34" charset="0"/>
              <a:buChar char="•"/>
            </a:pPr>
            <a:r>
              <a:rPr lang="en-US" sz="1100" b="1" dirty="0">
                <a:latin typeface="Arial" panose="020B0604020202020204" pitchFamily="34" charset="0"/>
                <a:cs typeface="Arial" panose="020B0604020202020204" pitchFamily="34" charset="0"/>
              </a:rPr>
              <a:t>Own brands </a:t>
            </a:r>
            <a:r>
              <a:rPr lang="en-US" sz="1100" dirty="0">
                <a:latin typeface="Arial" panose="020B0604020202020204" pitchFamily="34" charset="0"/>
                <a:cs typeface="Arial" panose="020B0604020202020204" pitchFamily="34" charset="0"/>
              </a:rPr>
              <a:t>→ </a:t>
            </a:r>
            <a:r>
              <a:rPr lang="hr-HR" sz="1100" dirty="0">
                <a:latin typeface="Arial" panose="020B0604020202020204" pitchFamily="34" charset="0"/>
                <a:cs typeface="Arial" panose="020B0604020202020204" pitchFamily="34" charset="0"/>
              </a:rPr>
              <a:t>4.5</a:t>
            </a:r>
            <a:r>
              <a:rPr lang="en-US" sz="1100" dirty="0">
                <a:latin typeface="Arial" panose="020B0604020202020204" pitchFamily="34" charset="0"/>
                <a:cs typeface="Arial" panose="020B0604020202020204" pitchFamily="34" charset="0"/>
              </a:rPr>
              <a:t>% higher revenues due to increase in revenues of almost all business units,</a:t>
            </a:r>
          </a:p>
          <a:p>
            <a:pPr marL="171450" lvl="0" indent="-171450" algn="just">
              <a:lnSpc>
                <a:spcPct val="150000"/>
              </a:lnSpc>
              <a:buFont typeface="Arial" panose="020B0604020202020204" pitchFamily="34" charset="0"/>
              <a:buChar char="•"/>
            </a:pPr>
            <a:r>
              <a:rPr lang="en-US" sz="1100" b="1" dirty="0">
                <a:latin typeface="Arial" panose="020B0604020202020204" pitchFamily="34" charset="0"/>
                <a:cs typeface="Arial" panose="020B0604020202020204" pitchFamily="34" charset="0"/>
              </a:rPr>
              <a:t>Other sales </a:t>
            </a:r>
            <a:r>
              <a:rPr lang="en-US" sz="1100" dirty="0">
                <a:latin typeface="Arial" panose="020B0604020202020204" pitchFamily="34" charset="0"/>
                <a:cs typeface="Arial" panose="020B0604020202020204" pitchFamily="34" charset="0"/>
              </a:rPr>
              <a:t>→ </a:t>
            </a:r>
            <a:r>
              <a:rPr lang="hr-HR" sz="1100" dirty="0">
                <a:latin typeface="Arial" panose="020B0604020202020204" pitchFamily="34" charset="0"/>
                <a:cs typeface="Arial" panose="020B0604020202020204" pitchFamily="34" charset="0"/>
              </a:rPr>
              <a:t>3.3</a:t>
            </a:r>
            <a:r>
              <a:rPr lang="en-US" sz="1100" dirty="0">
                <a:latin typeface="Arial" panose="020B0604020202020204" pitchFamily="34" charset="0"/>
                <a:cs typeface="Arial" panose="020B0604020202020204" pitchFamily="34" charset="0"/>
              </a:rPr>
              <a:t>% </a:t>
            </a:r>
            <a:r>
              <a:rPr lang="hr-HR" sz="1100" dirty="0" err="1">
                <a:latin typeface="Arial" panose="020B0604020202020204" pitchFamily="34" charset="0"/>
                <a:cs typeface="Arial" panose="020B0604020202020204" pitchFamily="34" charset="0"/>
              </a:rPr>
              <a:t>higher</a:t>
            </a:r>
            <a:r>
              <a:rPr lang="hr-HR"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revenues, as a </a:t>
            </a:r>
            <a:r>
              <a:rPr lang="en-GB" sz="1100" dirty="0">
                <a:effectLst/>
                <a:latin typeface="Arial" panose="020B0604020202020204" pitchFamily="34" charset="0"/>
                <a:ea typeface="Calibri" panose="020F0502020204030204" pitchFamily="34" charset="0"/>
              </a:rPr>
              <a:t>result of the increase in trade goods sales in the markets of the USA and the Czech Republic, </a:t>
            </a:r>
            <a:endParaRPr lang="en-US" sz="1100" dirty="0">
              <a:latin typeface="Arial" panose="020B0604020202020204" pitchFamily="34" charset="0"/>
              <a:cs typeface="Arial" panose="020B0604020202020204" pitchFamily="34" charset="0"/>
            </a:endParaRPr>
          </a:p>
          <a:p>
            <a:pPr marL="171450" lvl="0" indent="-171450" algn="just">
              <a:lnSpc>
                <a:spcPct val="150000"/>
              </a:lnSpc>
              <a:buFont typeface="Arial" panose="020B0604020202020204" pitchFamily="34" charset="0"/>
              <a:buChar char="•"/>
            </a:pPr>
            <a:r>
              <a:rPr lang="en-US" sz="1100" b="1" dirty="0">
                <a:latin typeface="Arial" panose="020B0604020202020204" pitchFamily="34" charset="0"/>
                <a:cs typeface="Arial" panose="020B0604020202020204" pitchFamily="34" charset="0"/>
              </a:rPr>
              <a:t>Total Food </a:t>
            </a:r>
            <a:r>
              <a:rPr lang="en-US" sz="1100" dirty="0">
                <a:latin typeface="Arial" panose="020B0604020202020204" pitchFamily="34" charset="0"/>
                <a:cs typeface="Arial" panose="020B0604020202020204" pitchFamily="34" charset="0"/>
              </a:rPr>
              <a:t>→ </a:t>
            </a:r>
            <a:r>
              <a:rPr lang="hr-HR" sz="1100" dirty="0">
                <a:latin typeface="Arial" panose="020B0604020202020204" pitchFamily="34" charset="0"/>
                <a:cs typeface="Arial" panose="020B0604020202020204" pitchFamily="34" charset="0"/>
              </a:rPr>
              <a:t>4.4</a:t>
            </a:r>
            <a:r>
              <a:rPr lang="en-US" sz="1100" dirty="0">
                <a:latin typeface="Arial" panose="020B0604020202020204" pitchFamily="34" charset="0"/>
                <a:cs typeface="Arial" panose="020B0604020202020204" pitchFamily="34" charset="0"/>
              </a:rPr>
              <a:t>% higher revenues.</a:t>
            </a:r>
          </a:p>
        </p:txBody>
      </p:sp>
      <p:sp>
        <p:nvSpPr>
          <p:cNvPr id="10" name="TextBox 9">
            <a:extLst>
              <a:ext uri="{FF2B5EF4-FFF2-40B4-BE49-F238E27FC236}">
                <a16:creationId xmlns:a16="http://schemas.microsoft.com/office/drawing/2014/main" id="{6B71558B-9FE4-D324-6DD7-3B7C0CD7CB6E}"/>
              </a:ext>
            </a:extLst>
          </p:cNvPr>
          <p:cNvSpPr txBox="1"/>
          <p:nvPr/>
        </p:nvSpPr>
        <p:spPr>
          <a:xfrm>
            <a:off x="7956000" y="4197529"/>
            <a:ext cx="3780000" cy="2023054"/>
          </a:xfrm>
          <a:prstGeom prst="rect">
            <a:avLst/>
          </a:prstGeom>
          <a:noFill/>
          <a:ln w="12700">
            <a:noFill/>
            <a:prstDash val="solid"/>
          </a:ln>
        </p:spPr>
        <p:txBody>
          <a:bodyPr wrap="square" lIns="0" tIns="0" rIns="0" bIns="0" rtlCol="0">
            <a:spAutoFit/>
          </a:bodyPr>
          <a:lstStyle/>
          <a:p>
            <a:pPr marL="0" lvl="1" algn="just">
              <a:lnSpc>
                <a:spcPct val="150000"/>
              </a:lnSpc>
            </a:pPr>
            <a:r>
              <a:rPr lang="en-US" sz="1200" b="1" u="sng" dirty="0">
                <a:latin typeface="Arial" panose="020B0604020202020204" pitchFamily="34" charset="0"/>
                <a:cs typeface="Arial" panose="020B0604020202020204" pitchFamily="34" charset="0"/>
              </a:rPr>
              <a:t>Pharmaceuticals segment in 1 - 6 202</a:t>
            </a:r>
            <a:r>
              <a:rPr lang="hr-HR" sz="1200" b="1" u="sng" dirty="0">
                <a:latin typeface="Arial" panose="020B0604020202020204" pitchFamily="34" charset="0"/>
                <a:cs typeface="Arial" panose="020B0604020202020204" pitchFamily="34" charset="0"/>
              </a:rPr>
              <a:t>3</a:t>
            </a:r>
            <a:r>
              <a:rPr lang="en-US" sz="1200" b="1" u="sng" baseline="30000" dirty="0">
                <a:latin typeface="Arial" panose="020B0604020202020204" pitchFamily="34" charset="0"/>
                <a:cs typeface="Arial" panose="020B0604020202020204" pitchFamily="34" charset="0"/>
              </a:rPr>
              <a:t>1</a:t>
            </a:r>
            <a:r>
              <a:rPr lang="en-US" sz="1200" b="1" u="sng" dirty="0">
                <a:latin typeface="Arial" panose="020B0604020202020204" pitchFamily="34" charset="0"/>
                <a:cs typeface="Arial" panose="020B0604020202020204" pitchFamily="34" charset="0"/>
              </a:rPr>
              <a:t>:</a:t>
            </a:r>
          </a:p>
          <a:p>
            <a:pPr marL="171450" indent="-171450" algn="just">
              <a:lnSpc>
                <a:spcPct val="150000"/>
              </a:lnSpc>
              <a:buFont typeface="Arial" panose="020B0604020202020204" pitchFamily="34" charset="0"/>
              <a:buChar char="•"/>
            </a:pPr>
            <a:r>
              <a:rPr lang="en-US" sz="1100" b="1" dirty="0">
                <a:latin typeface="Arial" panose="020B0604020202020204" pitchFamily="34" charset="0"/>
                <a:cs typeface="Arial" panose="020B0604020202020204" pitchFamily="34" charset="0"/>
              </a:rPr>
              <a:t>Own brands </a:t>
            </a:r>
            <a:r>
              <a:rPr lang="en-US" sz="1100" dirty="0">
                <a:latin typeface="Arial" panose="020B0604020202020204" pitchFamily="34" charset="0"/>
                <a:cs typeface="Arial" panose="020B0604020202020204" pitchFamily="34" charset="0"/>
              </a:rPr>
              <a:t>→ </a:t>
            </a:r>
            <a:r>
              <a:rPr lang="hr-HR" sz="1100" dirty="0">
                <a:latin typeface="Arial" panose="020B0604020202020204" pitchFamily="34" charset="0"/>
                <a:cs typeface="Arial" panose="020B0604020202020204" pitchFamily="34" charset="0"/>
              </a:rPr>
              <a:t>26.7</a:t>
            </a:r>
            <a:r>
              <a:rPr lang="en-US" sz="1100" dirty="0">
                <a:latin typeface="Arial" panose="020B0604020202020204" pitchFamily="34" charset="0"/>
                <a:cs typeface="Arial" panose="020B0604020202020204" pitchFamily="34" charset="0"/>
              </a:rPr>
              <a:t>% higher revenues, as a result of increase in sales revenues of Prescription drugs and Non-prescription drugs,</a:t>
            </a:r>
          </a:p>
          <a:p>
            <a:pPr marL="171450" indent="-171450" algn="just">
              <a:lnSpc>
                <a:spcPct val="150000"/>
              </a:lnSpc>
              <a:buFont typeface="Arial" panose="020B0604020202020204" pitchFamily="34" charset="0"/>
              <a:buChar char="•"/>
            </a:pPr>
            <a:r>
              <a:rPr lang="en-US" sz="1100" b="1" dirty="0">
                <a:latin typeface="Arial" panose="020B0604020202020204" pitchFamily="34" charset="0"/>
                <a:cs typeface="Arial" panose="020B0604020202020204" pitchFamily="34" charset="0"/>
              </a:rPr>
              <a:t>Other sales </a:t>
            </a:r>
            <a:r>
              <a:rPr lang="en-US" sz="1100" dirty="0">
                <a:latin typeface="Arial" panose="020B0604020202020204" pitchFamily="34" charset="0"/>
                <a:cs typeface="Arial" panose="020B0604020202020204" pitchFamily="34" charset="0"/>
              </a:rPr>
              <a:t>→ </a:t>
            </a:r>
            <a:r>
              <a:rPr lang="hr-HR" sz="1100" dirty="0">
                <a:latin typeface="Arial" panose="020B0604020202020204" pitchFamily="34" charset="0"/>
                <a:cs typeface="Arial" panose="020B0604020202020204" pitchFamily="34" charset="0"/>
              </a:rPr>
              <a:t>2.8</a:t>
            </a:r>
            <a:r>
              <a:rPr lang="en-US" sz="1100" dirty="0">
                <a:latin typeface="Arial" panose="020B0604020202020204" pitchFamily="34" charset="0"/>
                <a:cs typeface="Arial" panose="020B0604020202020204" pitchFamily="34" charset="0"/>
              </a:rPr>
              <a:t>% higher revenues, </a:t>
            </a:r>
            <a:r>
              <a:rPr lang="en-GB" sz="1100" dirty="0">
                <a:effectLst/>
                <a:latin typeface="Arial" panose="020B0604020202020204" pitchFamily="34" charset="0"/>
                <a:ea typeface="Calibri" panose="020F0502020204030204" pitchFamily="34" charset="0"/>
              </a:rPr>
              <a:t>due to the increase in trade goods sales in the markets of Bosnia and Herzegovina and Croatia,</a:t>
            </a:r>
            <a:endParaRPr lang="en-US" sz="1100" dirty="0">
              <a:latin typeface="Arial" panose="020B0604020202020204" pitchFamily="34" charset="0"/>
              <a:cs typeface="Arial" panose="020B0604020202020204" pitchFamily="34" charset="0"/>
            </a:endParaRPr>
          </a:p>
          <a:p>
            <a:pPr marL="171450" lvl="1" indent="-171450" algn="just">
              <a:lnSpc>
                <a:spcPct val="150000"/>
              </a:lnSpc>
              <a:buFont typeface="Arial" panose="020B0604020202020204" pitchFamily="34" charset="0"/>
              <a:buChar char="•"/>
            </a:pPr>
            <a:r>
              <a:rPr lang="en-US" sz="1100" b="1" dirty="0">
                <a:latin typeface="Arial" panose="020B0604020202020204" pitchFamily="34" charset="0"/>
                <a:cs typeface="Arial" panose="020B0604020202020204" pitchFamily="34" charset="0"/>
              </a:rPr>
              <a:t>Total Pharma </a:t>
            </a:r>
            <a:r>
              <a:rPr lang="en-US" sz="1100" dirty="0">
                <a:latin typeface="Arial" panose="020B0604020202020204" pitchFamily="34" charset="0"/>
                <a:cs typeface="Arial" panose="020B0604020202020204" pitchFamily="34" charset="0"/>
              </a:rPr>
              <a:t>→ </a:t>
            </a:r>
            <a:r>
              <a:rPr lang="hr-HR" sz="1100" dirty="0">
                <a:latin typeface="Arial" panose="020B0604020202020204" pitchFamily="34" charset="0"/>
                <a:cs typeface="Arial" panose="020B0604020202020204" pitchFamily="34" charset="0"/>
              </a:rPr>
              <a:t>21.6</a:t>
            </a:r>
            <a:r>
              <a:rPr lang="en-US" sz="1100" dirty="0">
                <a:latin typeface="Arial" panose="020B0604020202020204" pitchFamily="34" charset="0"/>
                <a:cs typeface="Arial" panose="020B0604020202020204" pitchFamily="34" charset="0"/>
              </a:rPr>
              <a:t>% higher revenues.</a:t>
            </a:r>
          </a:p>
        </p:txBody>
      </p:sp>
      <p:graphicFrame>
        <p:nvGraphicFramePr>
          <p:cNvPr id="3" name="Chart 2">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4057800691"/>
              </p:ext>
            </p:extLst>
          </p:nvPr>
        </p:nvGraphicFramePr>
        <p:xfrm>
          <a:off x="360000" y="711056"/>
          <a:ext cx="11376000" cy="33893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5298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8000" y="3060002"/>
            <a:ext cx="5688000" cy="3277820"/>
          </a:xfrm>
          <a:prstGeom prst="rect">
            <a:avLst/>
          </a:prstGeom>
          <a:noFill/>
          <a:ln w="12700">
            <a:noFill/>
            <a:prstDash val="solid"/>
          </a:ln>
        </p:spPr>
        <p:txBody>
          <a:bodyPr wrap="square" lIns="0" tIns="0" rIns="0" bIns="0" numCol="1" rtlCol="0">
            <a:spAutoFit/>
          </a:bodyPr>
          <a:lstStyle/>
          <a:p>
            <a:pPr algn="just">
              <a:lnSpc>
                <a:spcPct val="150000"/>
              </a:lnSpc>
              <a:spcAft>
                <a:spcPts val="600"/>
              </a:spcAft>
            </a:pPr>
            <a:r>
              <a:rPr lang="en-GB" sz="1200" b="1" u="sng" dirty="0">
                <a:latin typeface="Arial" panose="020B0604020202020204" pitchFamily="34" charset="0"/>
                <a:cs typeface="Arial" panose="020B0604020202020204" pitchFamily="34" charset="0"/>
              </a:rPr>
              <a:t>Business unit and category performance in 1 - 6 202</a:t>
            </a:r>
            <a:r>
              <a:rPr lang="hr-HR" sz="1200" b="1" u="sng" dirty="0">
                <a:latin typeface="Arial" panose="020B0604020202020204" pitchFamily="34" charset="0"/>
                <a:cs typeface="Arial" panose="020B0604020202020204" pitchFamily="34" charset="0"/>
              </a:rPr>
              <a:t>3</a:t>
            </a:r>
            <a:r>
              <a:rPr lang="en-GB" sz="1200" b="1" u="sng" baseline="30000" dirty="0">
                <a:latin typeface="Arial" panose="020B0604020202020204" pitchFamily="34" charset="0"/>
                <a:cs typeface="Arial" panose="020B0604020202020204" pitchFamily="34" charset="0"/>
              </a:rPr>
              <a:t>1</a:t>
            </a:r>
            <a:r>
              <a:rPr lang="en-GB" sz="1200" b="1" u="sng" dirty="0">
                <a:latin typeface="Arial" panose="020B0604020202020204" pitchFamily="34" charset="0"/>
                <a:cs typeface="Arial" panose="020B0604020202020204" pitchFamily="34" charset="0"/>
              </a:rPr>
              <a:t>:</a:t>
            </a:r>
            <a:endParaRPr lang="hr-HR" sz="1200" b="1" u="sng"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000" b="1" dirty="0">
                <a:latin typeface="Arial" panose="020B0604020202020204" pitchFamily="34" charset="0"/>
                <a:cs typeface="Arial" panose="020B0604020202020204" pitchFamily="34" charset="0"/>
              </a:rPr>
              <a:t>BU Culinary (+</a:t>
            </a:r>
            <a:r>
              <a:rPr lang="hr-HR" sz="1000" b="1" dirty="0">
                <a:latin typeface="Arial" panose="020B0604020202020204" pitchFamily="34" charset="0"/>
                <a:cs typeface="Arial" panose="020B0604020202020204" pitchFamily="34" charset="0"/>
              </a:rPr>
              <a:t>0</a:t>
            </a:r>
            <a:r>
              <a:rPr lang="en-GB" sz="1000" b="1" dirty="0">
                <a:latin typeface="Arial" panose="020B0604020202020204" pitchFamily="34" charset="0"/>
                <a:cs typeface="Arial" panose="020B0604020202020204" pitchFamily="34" charset="0"/>
              </a:rPr>
              <a:t>.</a:t>
            </a:r>
            <a:r>
              <a:rPr lang="hr-HR" sz="1000" b="1" dirty="0">
                <a:latin typeface="Arial" panose="020B0604020202020204" pitchFamily="34" charset="0"/>
                <a:cs typeface="Arial" panose="020B0604020202020204" pitchFamily="34" charset="0"/>
              </a:rPr>
              <a:t>8</a:t>
            </a:r>
            <a:r>
              <a:rPr lang="en-GB" sz="1000" b="1" dirty="0">
                <a:latin typeface="Arial" panose="020B0604020202020204" pitchFamily="34" charset="0"/>
                <a:cs typeface="Arial" panose="020B0604020202020204" pitchFamily="34" charset="0"/>
              </a:rPr>
              <a:t>%) → </a:t>
            </a:r>
            <a:r>
              <a:rPr lang="en-US" sz="1000" dirty="0">
                <a:latin typeface="Arial" panose="020B0604020202020204" pitchFamily="34" charset="0"/>
                <a:cs typeface="Arial" panose="020B0604020202020204" pitchFamily="34" charset="0"/>
              </a:rPr>
              <a:t>higher </a:t>
            </a:r>
            <a:r>
              <a:rPr lang="hr-HR" sz="1000" dirty="0" err="1">
                <a:latin typeface="Arial" panose="020B0604020202020204" pitchFamily="34" charset="0"/>
                <a:cs typeface="Arial" panose="020B0604020202020204" pitchFamily="34" charset="0"/>
              </a:rPr>
              <a:t>revenues</a:t>
            </a:r>
            <a:r>
              <a:rPr lang="hr-HR" sz="10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growth was recorded mainly in the markets of Southeastern Europe, and Croatia and Slovenia, which compensated for lower revenues in the market of Poland.</a:t>
            </a:r>
            <a:r>
              <a:rPr lang="hr-HR"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The lower performance on the</a:t>
            </a:r>
            <a:r>
              <a:rPr lang="hr-HR"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Polish market is related to the process of</a:t>
            </a:r>
            <a:r>
              <a:rPr lang="hr-HR"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restructuring and shrinking the portfolio</a:t>
            </a:r>
            <a:r>
              <a:rPr lang="hr-HR" sz="1000" dirty="0">
                <a:latin typeface="Arial" panose="020B0604020202020204" pitchFamily="34" charset="0"/>
                <a:cs typeface="Arial" panose="020B0604020202020204" pitchFamily="34" charset="0"/>
              </a:rPr>
              <a:t>,</a:t>
            </a:r>
          </a:p>
          <a:p>
            <a:pPr marL="171450" indent="-171450" algn="just">
              <a:spcAft>
                <a:spcPts val="600"/>
              </a:spcAft>
              <a:buFont typeface="Arial" panose="020B0604020202020204" pitchFamily="34" charset="0"/>
              <a:buChar char="•"/>
            </a:pPr>
            <a:r>
              <a:rPr lang="en-GB" sz="1000" b="1" dirty="0">
                <a:latin typeface="Arial" panose="020B0604020202020204" pitchFamily="34" charset="0"/>
                <a:cs typeface="Arial" panose="020B0604020202020204" pitchFamily="34" charset="0"/>
              </a:rPr>
              <a:t>BU Soups (+</a:t>
            </a:r>
            <a:r>
              <a:rPr lang="hr-HR" sz="1000" b="1" dirty="0">
                <a:latin typeface="Arial" panose="020B0604020202020204" pitchFamily="34" charset="0"/>
                <a:cs typeface="Arial" panose="020B0604020202020204" pitchFamily="34" charset="0"/>
              </a:rPr>
              <a:t>13.8</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a:t>
            </a:r>
            <a:r>
              <a:rPr lang="hr-HR" sz="1000" dirty="0" err="1">
                <a:latin typeface="Arial" panose="020B0604020202020204" pitchFamily="34" charset="0"/>
                <a:cs typeface="Arial" panose="020B0604020202020204" pitchFamily="34" charset="0"/>
              </a:rPr>
              <a:t>revenues</a:t>
            </a:r>
            <a:r>
              <a:rPr lang="hr-HR" sz="1000" dirty="0">
                <a:latin typeface="Arial" panose="020B0604020202020204" pitchFamily="34" charset="0"/>
                <a:cs typeface="Arial" panose="020B0604020202020204" pitchFamily="34" charset="0"/>
              </a:rPr>
              <a:t> </a:t>
            </a:r>
            <a:r>
              <a:rPr lang="hr-HR" sz="1000" dirty="0" err="1">
                <a:latin typeface="Arial" panose="020B0604020202020204" pitchFamily="34" charset="0"/>
                <a:cs typeface="Arial" panose="020B0604020202020204" pitchFamily="34" charset="0"/>
              </a:rPr>
              <a:t>growth</a:t>
            </a:r>
            <a:r>
              <a:rPr lang="hr-HR"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primary growth of the </a:t>
            </a:r>
            <a:r>
              <a:rPr lang="hr-HR" sz="1000" dirty="0">
                <a:latin typeface="Arial" panose="020B0604020202020204" pitchFamily="34" charset="0"/>
                <a:cs typeface="Arial" panose="020B0604020202020204" pitchFamily="34" charset="0"/>
              </a:rPr>
              <a:t>BU</a:t>
            </a:r>
            <a:r>
              <a:rPr lang="en-US" sz="1000" dirty="0">
                <a:latin typeface="Arial" panose="020B0604020202020204" pitchFamily="34" charset="0"/>
                <a:cs typeface="Arial" panose="020B0604020202020204" pitchFamily="34" charset="0"/>
              </a:rPr>
              <a:t> was</a:t>
            </a:r>
            <a:r>
              <a:rPr lang="hr-HR"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realised</a:t>
            </a:r>
            <a:r>
              <a:rPr lang="en-US" sz="1000" dirty="0">
                <a:latin typeface="Arial" panose="020B0604020202020204" pitchFamily="34" charset="0"/>
                <a:cs typeface="Arial" panose="020B0604020202020204" pitchFamily="34" charset="0"/>
              </a:rPr>
              <a:t> in the key markets of Croatia and Slovenia and the Southeastern Europe. The new Noodles subcategory, contributes to an additional positive trend within the Soups business unit,</a:t>
            </a:r>
            <a:endParaRPr lang="en-GB" sz="1000" dirty="0">
              <a:latin typeface="Arial" panose="020B0604020202020204" pitchFamily="34" charset="0"/>
              <a:cs typeface="Arial" panose="020B0604020202020204" pitchFamily="34" charset="0"/>
            </a:endParaRPr>
          </a:p>
          <a:p>
            <a:pPr marL="171450" indent="-171450" algn="just">
              <a:spcAft>
                <a:spcPts val="600"/>
              </a:spcAft>
              <a:buFont typeface="Arial" panose="020B0604020202020204" pitchFamily="34" charset="0"/>
              <a:buChar char="•"/>
            </a:pPr>
            <a:r>
              <a:rPr lang="en-GB" sz="1000" b="1" dirty="0">
                <a:latin typeface="Arial" panose="020B0604020202020204" pitchFamily="34" charset="0"/>
                <a:cs typeface="Arial" panose="020B0604020202020204" pitchFamily="34" charset="0"/>
              </a:rPr>
              <a:t>BU </a:t>
            </a:r>
            <a:r>
              <a:rPr lang="en-US" sz="1000" b="1" dirty="0">
                <a:latin typeface="Arial" panose="020B0604020202020204" pitchFamily="34" charset="0"/>
                <a:cs typeface="Arial" panose="020B0604020202020204" pitchFamily="34" charset="0"/>
              </a:rPr>
              <a:t>Cereals, Snack and Beverages business unit </a:t>
            </a:r>
            <a:r>
              <a:rPr lang="hr-HR" sz="1000" b="1" dirty="0">
                <a:latin typeface="Arial" panose="020B0604020202020204" pitchFamily="34" charset="0"/>
                <a:cs typeface="Arial" panose="020B0604020202020204" pitchFamily="34" charset="0"/>
              </a:rPr>
              <a:t> </a:t>
            </a:r>
            <a:r>
              <a:rPr lang="en-GB" sz="1000" b="1" dirty="0">
                <a:latin typeface="Arial" panose="020B0604020202020204" pitchFamily="34" charset="0"/>
                <a:cs typeface="Arial" panose="020B0604020202020204" pitchFamily="34" charset="0"/>
              </a:rPr>
              <a:t>(+</a:t>
            </a:r>
            <a:r>
              <a:rPr lang="hr-HR" sz="1000" b="1" dirty="0">
                <a:latin typeface="Arial" panose="020B0604020202020204" pitchFamily="34" charset="0"/>
                <a:cs typeface="Arial" panose="020B0604020202020204" pitchFamily="34" charset="0"/>
              </a:rPr>
              <a:t>11.3</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higher </a:t>
            </a:r>
            <a:r>
              <a:rPr lang="hr-HR" sz="1000" dirty="0" err="1">
                <a:latin typeface="Arial" panose="020B0604020202020204" pitchFamily="34" charset="0"/>
                <a:cs typeface="Arial" panose="020B0604020202020204" pitchFamily="34" charset="0"/>
              </a:rPr>
              <a:t>revenues</a:t>
            </a:r>
            <a:r>
              <a:rPr lang="en-US" sz="1000" dirty="0">
                <a:latin typeface="Arial" panose="020B0604020202020204" pitchFamily="34" charset="0"/>
                <a:cs typeface="Arial" panose="020B0604020202020204" pitchFamily="34" charset="0"/>
              </a:rPr>
              <a:t>, through the increase in almost all categories, primarily in the markets of Croatia, Slovenia, Bosnia and Herzegovina and Serbia</a:t>
            </a:r>
            <a:r>
              <a:rPr lang="hr-HR" sz="1000" dirty="0">
                <a:latin typeface="Arial" panose="020B0604020202020204" pitchFamily="34" charset="0"/>
                <a:cs typeface="Arial" panose="020B0604020202020204" pitchFamily="34" charset="0"/>
              </a:rPr>
              <a:t>,</a:t>
            </a:r>
          </a:p>
          <a:p>
            <a:pPr marL="171450" indent="-171450" algn="just">
              <a:spcAft>
                <a:spcPts val="600"/>
              </a:spcAft>
              <a:buFont typeface="Arial" panose="020B0604020202020204" pitchFamily="34" charset="0"/>
              <a:buChar char="•"/>
            </a:pPr>
            <a:r>
              <a:rPr lang="en-GB" sz="1000" b="1" dirty="0">
                <a:latin typeface="Arial" panose="020B0604020202020204" pitchFamily="34" charset="0"/>
                <a:cs typeface="Arial" panose="020B0604020202020204" pitchFamily="34" charset="0"/>
              </a:rPr>
              <a:t>BU Creamy spreads and Desserts (+</a:t>
            </a:r>
            <a:r>
              <a:rPr lang="hr-HR" sz="1000" b="1" dirty="0">
                <a:latin typeface="Arial" panose="020B0604020202020204" pitchFamily="34" charset="0"/>
                <a:cs typeface="Arial" panose="020B0604020202020204" pitchFamily="34" charset="0"/>
              </a:rPr>
              <a:t>3.0</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higher </a:t>
            </a:r>
            <a:r>
              <a:rPr lang="hr-HR" sz="1000" dirty="0" err="1">
                <a:latin typeface="Arial" panose="020B0604020202020204" pitchFamily="34" charset="0"/>
                <a:cs typeface="Arial" panose="020B0604020202020204" pitchFamily="34" charset="0"/>
              </a:rPr>
              <a:t>revenues</a:t>
            </a:r>
            <a:r>
              <a:rPr lang="hr-HR"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growth was recorded in the Markets of Croatia and Slovenia and in the Southeastern Europe region, with the growth of </a:t>
            </a:r>
            <a:r>
              <a:rPr lang="hr-HR" sz="1000" dirty="0" err="1">
                <a:latin typeface="Arial" panose="020B0604020202020204" pitchFamily="34" charset="0"/>
                <a:cs typeface="Arial" panose="020B0604020202020204" pitchFamily="34" charset="0"/>
              </a:rPr>
              <a:t>almost</a:t>
            </a:r>
            <a:r>
              <a:rPr lang="hr-HR"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all categories,</a:t>
            </a:r>
            <a:endParaRPr lang="hr-HR" sz="1000" dirty="0">
              <a:latin typeface="Arial" panose="020B0604020202020204" pitchFamily="34" charset="0"/>
              <a:cs typeface="Arial" panose="020B0604020202020204" pitchFamily="34" charset="0"/>
            </a:endParaRPr>
          </a:p>
          <a:p>
            <a:pPr marL="171450" indent="-171450" algn="just">
              <a:spcAft>
                <a:spcPts val="600"/>
              </a:spcAft>
              <a:buFont typeface="Arial" panose="020B0604020202020204" pitchFamily="34" charset="0"/>
              <a:buChar char="•"/>
            </a:pPr>
            <a:r>
              <a:rPr lang="en-GB" sz="1000" b="1" dirty="0">
                <a:latin typeface="Arial" panose="020B0604020202020204" pitchFamily="34" charset="0"/>
                <a:cs typeface="Arial" panose="020B0604020202020204" pitchFamily="34" charset="0"/>
              </a:rPr>
              <a:t>BU Bakery (</a:t>
            </a:r>
            <a:r>
              <a:rPr lang="hr-HR" sz="1000" b="1" dirty="0">
                <a:latin typeface="Arial" panose="020B0604020202020204" pitchFamily="34" charset="0"/>
                <a:cs typeface="Arial" panose="020B0604020202020204" pitchFamily="34" charset="0"/>
              </a:rPr>
              <a:t>+5.1</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higher </a:t>
            </a:r>
            <a:r>
              <a:rPr lang="hr-HR" sz="1000" dirty="0" err="1">
                <a:latin typeface="Arial" panose="020B0604020202020204" pitchFamily="34" charset="0"/>
                <a:cs typeface="Arial" panose="020B0604020202020204" pitchFamily="34" charset="0"/>
              </a:rPr>
              <a:t>revenues</a:t>
            </a:r>
            <a:r>
              <a:rPr lang="en-GB" sz="1000" dirty="0">
                <a:latin typeface="Arial" panose="020B060402020202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with the simultaneous implementation of the business unit portfolio optimization with the aim of increasing profitability</a:t>
            </a:r>
            <a:r>
              <a:rPr lang="hr-HR" sz="1000" dirty="0">
                <a:latin typeface="Arial" panose="020B0604020202020204" pitchFamily="34" charset="0"/>
                <a:ea typeface="Calibri" panose="020F0502020204030204" pitchFamily="34" charset="0"/>
                <a:cs typeface="Arial" panose="020B0604020202020204" pitchFamily="34" charset="0"/>
              </a:rPr>
              <a:t>.</a:t>
            </a:r>
            <a:r>
              <a:rPr lang="en-US" sz="1000" dirty="0">
                <a:effectLst/>
                <a:latin typeface="Arial" panose="020B0604020202020204" pitchFamily="34" charset="0"/>
                <a:ea typeface="Calibri" panose="020F0502020204030204" pitchFamily="34" charset="0"/>
                <a:cs typeface="Arial" panose="020B0604020202020204" pitchFamily="34" charset="0"/>
              </a:rPr>
              <a:t> Revenue growth is primarily </a:t>
            </a:r>
            <a:r>
              <a:rPr lang="en-US" sz="1000" dirty="0" err="1">
                <a:effectLst/>
                <a:latin typeface="Arial" panose="020B0604020202020204" pitchFamily="34" charset="0"/>
                <a:ea typeface="Calibri" panose="020F0502020204030204" pitchFamily="34" charset="0"/>
                <a:cs typeface="Arial" panose="020B0604020202020204" pitchFamily="34" charset="0"/>
              </a:rPr>
              <a:t>realised</a:t>
            </a:r>
            <a:r>
              <a:rPr lang="en-US" sz="1000" dirty="0">
                <a:effectLst/>
                <a:latin typeface="Arial" panose="020B0604020202020204" pitchFamily="34" charset="0"/>
                <a:ea typeface="Calibri" panose="020F0502020204030204" pitchFamily="34" charset="0"/>
                <a:cs typeface="Arial" panose="020B0604020202020204" pitchFamily="34" charset="0"/>
              </a:rPr>
              <a:t> due to higher sales of the subcategories Bread and Rolls and Cakes and biscuit cakes, </a:t>
            </a:r>
            <a:endParaRPr lang="en-GB" sz="1000" dirty="0">
              <a:latin typeface="Arial" panose="020B0604020202020204" pitchFamily="34" charset="0"/>
              <a:cs typeface="Arial" panose="020B0604020202020204" pitchFamily="34" charset="0"/>
            </a:endParaRPr>
          </a:p>
          <a:p>
            <a:pPr marL="171450" indent="-171450" algn="just">
              <a:spcAft>
                <a:spcPts val="600"/>
              </a:spcAft>
              <a:buFont typeface="Arial" panose="020B0604020202020204" pitchFamily="34" charset="0"/>
              <a:buChar char="•"/>
            </a:pPr>
            <a:r>
              <a:rPr lang="en-GB" sz="1000" b="1" dirty="0">
                <a:latin typeface="Arial" panose="020B0604020202020204" pitchFamily="34" charset="0"/>
                <a:cs typeface="Arial" panose="020B0604020202020204" pitchFamily="34" charset="0"/>
              </a:rPr>
              <a:t>BU Basic food (+</a:t>
            </a:r>
            <a:r>
              <a:rPr lang="hr-HR" sz="1000" b="1" dirty="0">
                <a:latin typeface="Arial" panose="020B0604020202020204" pitchFamily="34" charset="0"/>
                <a:cs typeface="Arial" panose="020B0604020202020204" pitchFamily="34" charset="0"/>
              </a:rPr>
              <a:t>8.6</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a:t>
            </a:r>
            <a:r>
              <a:rPr lang="hr-HR"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higher </a:t>
            </a:r>
            <a:r>
              <a:rPr lang="hr-HR" sz="1000" dirty="0" err="1">
                <a:latin typeface="Arial" panose="020B0604020202020204" pitchFamily="34" charset="0"/>
                <a:cs typeface="Arial" panose="020B0604020202020204" pitchFamily="34" charset="0"/>
              </a:rPr>
              <a:t>revenues</a:t>
            </a:r>
            <a:r>
              <a:rPr lang="hr-HR"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the increase in </a:t>
            </a:r>
            <a:r>
              <a:rPr lang="hr-HR" sz="1000" dirty="0" err="1">
                <a:latin typeface="Arial" panose="020B0604020202020204" pitchFamily="34" charset="0"/>
                <a:cs typeface="Arial" panose="020B0604020202020204" pitchFamily="34" charset="0"/>
              </a:rPr>
              <a:t>revenues</a:t>
            </a:r>
            <a:r>
              <a:rPr lang="en-US" sz="1000" dirty="0">
                <a:latin typeface="Arial" panose="020B0604020202020204" pitchFamily="34" charset="0"/>
                <a:cs typeface="Arial" panose="020B0604020202020204" pitchFamily="34" charset="0"/>
              </a:rPr>
              <a:t> of most categories</a:t>
            </a:r>
            <a:r>
              <a:rPr lang="hr-HR" sz="1000" dirty="0">
                <a:latin typeface="Arial" panose="020B0604020202020204" pitchFamily="34" charset="0"/>
                <a:cs typeface="Arial" panose="020B0604020202020204" pitchFamily="34" charset="0"/>
              </a:rPr>
              <a:t>.</a:t>
            </a:r>
            <a:endParaRPr lang="en-GB" sz="95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360000" y="180000"/>
            <a:ext cx="11698444" cy="408058"/>
          </a:xfrm>
          <a:prstGeom prst="rect">
            <a:avLst/>
          </a:prstGeom>
          <a:no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latin typeface="Arial" panose="020B0604020202020204" pitchFamily="34" charset="0"/>
                <a:cs typeface="Arial" panose="020B0604020202020204" pitchFamily="34" charset="0"/>
              </a:rPr>
              <a:t>Sales</a:t>
            </a:r>
            <a:r>
              <a:rPr lang="hr-HR" sz="1800" b="1" dirty="0">
                <a:latin typeface="Arial" panose="020B0604020202020204" pitchFamily="34" charset="0"/>
                <a:cs typeface="Arial" panose="020B0604020202020204" pitchFamily="34" charset="0"/>
              </a:rPr>
              <a:t> </a:t>
            </a:r>
            <a:r>
              <a:rPr lang="hr-HR" sz="1800" b="1" dirty="0" err="1">
                <a:latin typeface="Arial" panose="020B0604020202020204" pitchFamily="34" charset="0"/>
                <a:cs typeface="Arial" panose="020B0604020202020204" pitchFamily="34" charset="0"/>
              </a:rPr>
              <a:t>revenues</a:t>
            </a:r>
            <a:r>
              <a:rPr lang="en-GB" sz="1800" b="1" dirty="0">
                <a:latin typeface="Arial" panose="020B0604020202020204" pitchFamily="34" charset="0"/>
                <a:cs typeface="Arial" panose="020B0604020202020204" pitchFamily="34" charset="0"/>
              </a:rPr>
              <a:t> increase </a:t>
            </a:r>
            <a:r>
              <a:rPr lang="hr-HR" sz="1800" b="1" dirty="0" err="1">
                <a:latin typeface="Arial" panose="020B0604020202020204" pitchFamily="34" charset="0"/>
                <a:cs typeface="Arial" panose="020B0604020202020204" pitchFamily="34" charset="0"/>
              </a:rPr>
              <a:t>of</a:t>
            </a:r>
            <a:r>
              <a:rPr lang="hr-HR" sz="1800" b="1" dirty="0">
                <a:latin typeface="Arial" panose="020B0604020202020204" pitchFamily="34" charset="0"/>
                <a:cs typeface="Arial" panose="020B0604020202020204" pitchFamily="34" charset="0"/>
              </a:rPr>
              <a:t> </a:t>
            </a:r>
            <a:r>
              <a:rPr lang="hr-HR" sz="1800" b="1" dirty="0" err="1">
                <a:latin typeface="Arial" panose="020B0604020202020204" pitchFamily="34" charset="0"/>
                <a:cs typeface="Arial" panose="020B0604020202020204" pitchFamily="34" charset="0"/>
              </a:rPr>
              <a:t>almost</a:t>
            </a:r>
            <a:r>
              <a:rPr lang="en-GB" sz="1800" b="1" dirty="0">
                <a:latin typeface="Arial" panose="020B0604020202020204" pitchFamily="34" charset="0"/>
                <a:cs typeface="Arial" panose="020B0604020202020204" pitchFamily="34" charset="0"/>
              </a:rPr>
              <a:t> all business units</a:t>
            </a:r>
          </a:p>
        </p:txBody>
      </p:sp>
      <p:sp>
        <p:nvSpPr>
          <p:cNvPr id="5" name="Date Placeholder 4"/>
          <p:cNvSpPr>
            <a:spLocks noGrp="1"/>
          </p:cNvSpPr>
          <p:nvPr>
            <p:ph type="dt" sz="half" idx="2"/>
          </p:nvPr>
        </p:nvSpPr>
        <p:spPr>
          <a:xfrm>
            <a:off x="360000" y="6588000"/>
            <a:ext cx="2743200" cy="252000"/>
          </a:xfrm>
        </p:spPr>
        <p:txBody>
          <a:bodyPr/>
          <a:lstStyle/>
          <a:p>
            <a:r>
              <a:rPr lang="sr-Latn-RS" dirty="0"/>
              <a:t>21st July 2023</a:t>
            </a:r>
            <a:endParaRPr lang="hr-HR" dirty="0"/>
          </a:p>
        </p:txBody>
      </p:sp>
      <p:sp>
        <p:nvSpPr>
          <p:cNvPr id="12" name="TextBox 11"/>
          <p:cNvSpPr txBox="1"/>
          <p:nvPr/>
        </p:nvSpPr>
        <p:spPr>
          <a:xfrm>
            <a:off x="6192000" y="3384000"/>
            <a:ext cx="5688000" cy="2616101"/>
          </a:xfrm>
          <a:prstGeom prst="rect">
            <a:avLst/>
          </a:prstGeom>
          <a:noFill/>
          <a:ln w="12700">
            <a:noFill/>
            <a:prstDash val="solid"/>
          </a:ln>
        </p:spPr>
        <p:txBody>
          <a:bodyPr wrap="square" lIns="0" tIns="0" rIns="0" bIns="0" numCol="1" rtlCol="0">
            <a:spAutoFit/>
          </a:bodyPr>
          <a:lstStyle/>
          <a:p>
            <a:pPr marL="171450" indent="-171450" algn="just">
              <a:spcAft>
                <a:spcPts val="600"/>
              </a:spcAft>
              <a:buFont typeface="Arial" panose="020B0604020202020204" pitchFamily="34" charset="0"/>
              <a:buChar char="•"/>
            </a:pPr>
            <a:r>
              <a:rPr lang="en-GB" sz="1000" b="1" dirty="0">
                <a:latin typeface="Arial" panose="020B0604020202020204" pitchFamily="34" charset="0"/>
                <a:cs typeface="Arial" panose="020B0604020202020204" pitchFamily="34" charset="0"/>
              </a:rPr>
              <a:t>BU Meat products (</a:t>
            </a:r>
            <a:r>
              <a:rPr lang="hr-HR" sz="1000" b="1" dirty="0">
                <a:latin typeface="Arial" panose="020B0604020202020204" pitchFamily="34" charset="0"/>
                <a:cs typeface="Arial" panose="020B0604020202020204" pitchFamily="34" charset="0"/>
              </a:rPr>
              <a:t>-4</a:t>
            </a:r>
            <a:r>
              <a:rPr lang="en-GB" sz="1000" b="1" dirty="0">
                <a:latin typeface="Arial" panose="020B0604020202020204" pitchFamily="34" charset="0"/>
                <a:cs typeface="Arial" panose="020B0604020202020204" pitchFamily="34" charset="0"/>
              </a:rPr>
              <a:t>.</a:t>
            </a:r>
            <a:r>
              <a:rPr lang="hr-HR" sz="1000" b="1" dirty="0">
                <a:latin typeface="Arial" panose="020B0604020202020204" pitchFamily="34" charset="0"/>
                <a:cs typeface="Arial" panose="020B0604020202020204" pitchFamily="34" charset="0"/>
              </a:rPr>
              <a:t>5</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a:t>
            </a:r>
            <a:r>
              <a:rPr lang="hr-HR" sz="1000" dirty="0" err="1">
                <a:latin typeface="Arial" panose="020B0604020202020204" pitchFamily="34" charset="0"/>
                <a:cs typeface="Arial" panose="020B0604020202020204" pitchFamily="34" charset="0"/>
              </a:rPr>
              <a:t>lower</a:t>
            </a:r>
            <a:r>
              <a:rPr lang="en-US" sz="1000" dirty="0">
                <a:latin typeface="Arial" panose="020B0604020202020204" pitchFamily="34" charset="0"/>
                <a:cs typeface="Arial" panose="020B0604020202020204" pitchFamily="34" charset="0"/>
              </a:rPr>
              <a:t> </a:t>
            </a:r>
            <a:r>
              <a:rPr lang="hr-HR" sz="1000" dirty="0" err="1">
                <a:latin typeface="Arial" panose="020B0604020202020204" pitchFamily="34" charset="0"/>
                <a:cs typeface="Arial" panose="020B0604020202020204" pitchFamily="34" charset="0"/>
              </a:rPr>
              <a:t>revenues</a:t>
            </a:r>
            <a:r>
              <a:rPr lang="en-US" sz="1000" dirty="0">
                <a:latin typeface="Arial" panose="020B0604020202020204" pitchFamily="34" charset="0"/>
                <a:cs typeface="Arial" panose="020B0604020202020204" pitchFamily="34" charset="0"/>
              </a:rPr>
              <a:t>, with the simultaneous implementation of the business unit portfolio optimization and the discontinuing of low turnover products with the aim of increasing profitability, primarily on the Croatian market,</a:t>
            </a:r>
            <a:endParaRPr lang="hr-HR" sz="1000" dirty="0">
              <a:latin typeface="Arial" panose="020B0604020202020204" pitchFamily="34" charset="0"/>
              <a:cs typeface="Arial" panose="020B0604020202020204" pitchFamily="34" charset="0"/>
            </a:endParaRPr>
          </a:p>
          <a:p>
            <a:pPr marL="171450" indent="-171450" algn="just">
              <a:spcAft>
                <a:spcPts val="600"/>
              </a:spcAft>
              <a:buFont typeface="Arial" panose="020B0604020202020204" pitchFamily="34" charset="0"/>
              <a:buChar char="•"/>
            </a:pPr>
            <a:r>
              <a:rPr lang="en-GB" sz="950" b="1" dirty="0">
                <a:latin typeface="Arial" panose="020B0604020202020204" pitchFamily="34" charset="0"/>
                <a:cs typeface="Arial" panose="020B0604020202020204" pitchFamily="34" charset="0"/>
              </a:rPr>
              <a:t>BU </a:t>
            </a:r>
            <a:r>
              <a:rPr lang="en-GB" sz="1000" b="1" dirty="0">
                <a:latin typeface="Arial" panose="020B0604020202020204" pitchFamily="34" charset="0"/>
                <a:cs typeface="Arial" panose="020B0604020202020204" pitchFamily="34" charset="0"/>
              </a:rPr>
              <a:t>Fish (</a:t>
            </a:r>
            <a:r>
              <a:rPr lang="hr-HR" sz="1000" b="1" dirty="0">
                <a:latin typeface="Arial" panose="020B0604020202020204" pitchFamily="34" charset="0"/>
                <a:cs typeface="Arial" panose="020B0604020202020204" pitchFamily="34" charset="0"/>
              </a:rPr>
              <a:t>-7.2</a:t>
            </a:r>
            <a:r>
              <a:rPr lang="en-GB" sz="1000" b="1" dirty="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 → </a:t>
            </a:r>
            <a:r>
              <a:rPr lang="en-US" sz="1000" dirty="0">
                <a:latin typeface="Arial" panose="020B0604020202020204" pitchFamily="34" charset="0"/>
                <a:cs typeface="Arial" panose="020B0604020202020204" pitchFamily="34" charset="0"/>
              </a:rPr>
              <a:t>lower </a:t>
            </a:r>
            <a:r>
              <a:rPr lang="hr-HR" sz="1000" dirty="0" err="1">
                <a:latin typeface="Arial" panose="020B0604020202020204" pitchFamily="34" charset="0"/>
                <a:cs typeface="Arial" panose="020B0604020202020204" pitchFamily="34" charset="0"/>
              </a:rPr>
              <a:t>revenues</a:t>
            </a:r>
            <a:r>
              <a:rPr lang="hr-HR" sz="10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primarily due to the decrease in sales of almost all subcategories, primarily of the Tuna subcategory, due to changes in consumer consumption habits. During the reporting period, new innovative products were launched within the Fish salads category, which record a positive growth trend,</a:t>
            </a:r>
            <a:endParaRPr lang="hr-HR" sz="1000" dirty="0">
              <a:latin typeface="Arial" panose="020B0604020202020204" pitchFamily="34" charset="0"/>
              <a:cs typeface="Arial" panose="020B0604020202020204" pitchFamily="34" charset="0"/>
            </a:endParaRPr>
          </a:p>
          <a:p>
            <a:pPr marL="171450" indent="-171450" algn="just">
              <a:spcAft>
                <a:spcPts val="600"/>
              </a:spcAft>
              <a:buFont typeface="Arial" panose="020B0604020202020204" pitchFamily="34" charset="0"/>
              <a:buChar char="•"/>
            </a:pPr>
            <a:r>
              <a:rPr lang="en-GB" sz="1000" b="1" dirty="0">
                <a:latin typeface="Arial" panose="020B0604020202020204" pitchFamily="34" charset="0"/>
                <a:cs typeface="Arial" panose="020B0604020202020204" pitchFamily="34" charset="0"/>
              </a:rPr>
              <a:t>Prescription drugs (+</a:t>
            </a:r>
            <a:r>
              <a:rPr lang="hr-HR" sz="1000" b="1" dirty="0">
                <a:latin typeface="Arial" panose="020B0604020202020204" pitchFamily="34" charset="0"/>
                <a:cs typeface="Arial" panose="020B0604020202020204" pitchFamily="34" charset="0"/>
              </a:rPr>
              <a:t>27.0</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higher </a:t>
            </a:r>
            <a:r>
              <a:rPr lang="hr-HR" sz="1000" dirty="0" err="1">
                <a:latin typeface="Arial" panose="020B0604020202020204" pitchFamily="34" charset="0"/>
                <a:cs typeface="Arial" panose="020B0604020202020204" pitchFamily="34" charset="0"/>
              </a:rPr>
              <a:t>revenues</a:t>
            </a:r>
            <a:r>
              <a:rPr lang="en-US" sz="1000" dirty="0">
                <a:latin typeface="Arial" panose="020B0604020202020204" pitchFamily="34" charset="0"/>
                <a:cs typeface="Arial" panose="020B0604020202020204" pitchFamily="34" charset="0"/>
              </a:rPr>
              <a:t>, primarily due to the increase in sales of dermatological drugs, drugs for nervous system, and cardiovascular drugs,</a:t>
            </a:r>
            <a:endParaRPr lang="hr-HR" sz="1000" dirty="0">
              <a:latin typeface="Arial" panose="020B0604020202020204" pitchFamily="34" charset="0"/>
              <a:cs typeface="Arial" panose="020B0604020202020204" pitchFamily="34" charset="0"/>
            </a:endParaRPr>
          </a:p>
          <a:p>
            <a:pPr marL="171450" indent="-171450" algn="just">
              <a:spcAft>
                <a:spcPts val="600"/>
              </a:spcAft>
              <a:buFont typeface="Arial" panose="020B0604020202020204" pitchFamily="34" charset="0"/>
              <a:buChar char="•"/>
            </a:pPr>
            <a:r>
              <a:rPr lang="en-GB" sz="1000" b="1" dirty="0">
                <a:latin typeface="Arial" panose="020B0604020202020204" pitchFamily="34" charset="0"/>
                <a:cs typeface="Arial" panose="020B0604020202020204" pitchFamily="34" charset="0"/>
              </a:rPr>
              <a:t>Non-prescription programme (+</a:t>
            </a:r>
            <a:r>
              <a:rPr lang="hr-HR" sz="1000" b="1" dirty="0">
                <a:latin typeface="Arial" panose="020B0604020202020204" pitchFamily="34" charset="0"/>
                <a:cs typeface="Arial" panose="020B0604020202020204" pitchFamily="34" charset="0"/>
              </a:rPr>
              <a:t>25.1</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higher </a:t>
            </a:r>
            <a:r>
              <a:rPr lang="hr-HR" sz="1000" dirty="0" err="1">
                <a:latin typeface="Arial" panose="020B0604020202020204" pitchFamily="34" charset="0"/>
                <a:cs typeface="Arial" panose="020B0604020202020204" pitchFamily="34" charset="0"/>
              </a:rPr>
              <a:t>revenues</a:t>
            </a:r>
            <a:r>
              <a:rPr lang="en-GB" sz="1000" dirty="0">
                <a:latin typeface="Arial" panose="020B0604020202020204" pitchFamily="34" charset="0"/>
                <a:cs typeface="Arial" panose="020B0604020202020204" pitchFamily="34" charset="0"/>
              </a:rPr>
              <a:t> as </a:t>
            </a:r>
            <a:r>
              <a:rPr lang="en-GB" sz="1000" dirty="0">
                <a:effectLst/>
                <a:latin typeface="Arial" panose="020B0604020202020204" pitchFamily="34" charset="0"/>
                <a:ea typeface="Calibri" panose="020F0502020204030204" pitchFamily="34" charset="0"/>
              </a:rPr>
              <a:t>a result </a:t>
            </a:r>
            <a:r>
              <a:rPr lang="en-US" sz="1000" dirty="0">
                <a:effectLst/>
                <a:latin typeface="Arial" panose="020B0604020202020204" pitchFamily="34" charset="0"/>
                <a:ea typeface="Calibri" panose="020F0502020204030204" pitchFamily="34" charset="0"/>
              </a:rPr>
              <a:t>of the increase in </a:t>
            </a:r>
            <a:r>
              <a:rPr lang="hr-HR" sz="1000" dirty="0" err="1">
                <a:latin typeface="Arial" panose="020B0604020202020204" pitchFamily="34" charset="0"/>
                <a:cs typeface="Arial" panose="020B0604020202020204" pitchFamily="34" charset="0"/>
              </a:rPr>
              <a:t>revenues</a:t>
            </a:r>
            <a:r>
              <a:rPr lang="en-US" sz="1000" dirty="0">
                <a:effectLst/>
                <a:latin typeface="Arial" panose="020B0604020202020204" pitchFamily="34" charset="0"/>
                <a:ea typeface="Calibri" panose="020F0502020204030204" pitchFamily="34" charset="0"/>
              </a:rPr>
              <a:t> of the OTC drugs subcategory</a:t>
            </a:r>
            <a:r>
              <a:rPr lang="hr-HR" sz="1000" dirty="0">
                <a:effectLst/>
                <a:latin typeface="Arial" panose="020B0604020202020204" pitchFamily="34" charset="0"/>
                <a:ea typeface="Calibri" panose="020F0502020204030204" pitchFamily="34" charset="0"/>
              </a:rPr>
              <a:t>,</a:t>
            </a:r>
            <a:endParaRPr lang="en-GB" sz="1000" dirty="0">
              <a:latin typeface="Arial" panose="020B0604020202020204" pitchFamily="34" charset="0"/>
              <a:ea typeface="Calibri"/>
              <a:cs typeface="Arial" panose="020B0604020202020204" pitchFamily="34" charset="0"/>
            </a:endParaRPr>
          </a:p>
          <a:p>
            <a:pPr marL="171450" indent="-171450" algn="just">
              <a:spcAft>
                <a:spcPts val="300"/>
              </a:spcAft>
              <a:buFont typeface="Arial" panose="020B0604020202020204" pitchFamily="34" charset="0"/>
              <a:buChar char="•"/>
            </a:pPr>
            <a:r>
              <a:rPr lang="en-GB" sz="1000" b="1" dirty="0">
                <a:latin typeface="Arial" panose="020B0604020202020204" pitchFamily="34" charset="0"/>
                <a:cs typeface="Arial" panose="020B0604020202020204" pitchFamily="34" charset="0"/>
              </a:rPr>
              <a:t>Other sales (</a:t>
            </a:r>
            <a:r>
              <a:rPr lang="hr-HR" sz="1000" b="1" dirty="0">
                <a:latin typeface="Arial" panose="020B0604020202020204" pitchFamily="34" charset="0"/>
                <a:cs typeface="Arial" panose="020B0604020202020204" pitchFamily="34" charset="0"/>
              </a:rPr>
              <a:t>+3.1</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a:t>
            </a:r>
            <a:r>
              <a:rPr lang="hr-HR" sz="1000" dirty="0">
                <a:latin typeface="Arial" panose="020B0604020202020204" pitchFamily="34" charset="0"/>
                <a:cs typeface="Arial" panose="020B0604020202020204" pitchFamily="34" charset="0"/>
              </a:rPr>
              <a:t>i</a:t>
            </a:r>
            <a:r>
              <a:rPr lang="en-US" sz="1000" dirty="0">
                <a:latin typeface="Arial" panose="020B0604020202020204" pitchFamily="34" charset="0"/>
                <a:cs typeface="Times New Roman" panose="02020603050405020304" pitchFamily="18" charset="0"/>
              </a:rPr>
              <a:t>n the Food segment, other sales increased by EUR 0.6m (+3.3%), mainly due to the increase in trade goods sales in the markets of the USA and the Czech Republic. In the Pharmaceuticals segment, other sales grew by EUR 0.4m (+2.8 %), primarily due to higher trade goods sales of trade goods in the markets of Bosnia and Herzegovina, and Croatia.</a:t>
            </a:r>
            <a:endParaRPr lang="en-GB" sz="1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006D4D8-08F0-8140-98B9-BE3C74FCCF01}"/>
              </a:ext>
            </a:extLst>
          </p:cNvPr>
          <p:cNvSpPr>
            <a:spLocks noGrp="1"/>
          </p:cNvSpPr>
          <p:nvPr>
            <p:ph type="sldNum" sz="quarter" idx="4"/>
          </p:nvPr>
        </p:nvSpPr>
        <p:spPr/>
        <p:txBody>
          <a:bodyPr/>
          <a:lstStyle/>
          <a:p>
            <a:fld id="{03C49B60-8C98-4D63-B047-F5300F692749}" type="slidenum">
              <a:rPr lang="hr-HR" smtClean="0"/>
              <a:pPr/>
              <a:t>3</a:t>
            </a:fld>
            <a:endParaRPr lang="hr-HR"/>
          </a:p>
        </p:txBody>
      </p:sp>
      <p:sp>
        <p:nvSpPr>
          <p:cNvPr id="9" name="TextBox 8">
            <a:extLst>
              <a:ext uri="{FF2B5EF4-FFF2-40B4-BE49-F238E27FC236}">
                <a16:creationId xmlns:a16="http://schemas.microsoft.com/office/drawing/2014/main" id="{73E6B902-3130-04E5-5370-E1D86A3182D8}"/>
              </a:ext>
            </a:extLst>
          </p:cNvPr>
          <p:cNvSpPr txBox="1"/>
          <p:nvPr/>
        </p:nvSpPr>
        <p:spPr>
          <a:xfrm>
            <a:off x="360000" y="6471611"/>
            <a:ext cx="11520000" cy="415498"/>
          </a:xfrm>
          <a:prstGeom prst="rect">
            <a:avLst/>
          </a:prstGeom>
          <a:noFill/>
        </p:spPr>
        <p:txBody>
          <a:bodyPr wrap="square" lIns="0" tIns="0" rIns="0" bIns="0" rtlCol="0">
            <a:spAutoFit/>
          </a:bodyPr>
          <a:lstStyle/>
          <a:p>
            <a:pPr algn="just"/>
            <a:r>
              <a:rPr lang="hr-HR" sz="900" baseline="30000" dirty="0">
                <a:latin typeface="Arial" panose="020B0604020202020204" pitchFamily="34" charset="0"/>
                <a:cs typeface="Arial" panose="020B0604020202020204" pitchFamily="34" charset="0"/>
              </a:rPr>
              <a:t>1</a:t>
            </a:r>
            <a:r>
              <a:rPr lang="en-GB" sz="900" dirty="0">
                <a:latin typeface="Arial" panose="020B0604020202020204" pitchFamily="34" charset="0"/>
                <a:cs typeface="Arial" panose="020B0604020202020204" pitchFamily="34" charset="0"/>
              </a:rPr>
              <a:t>Percentages in the text relate to performance in</a:t>
            </a:r>
            <a:r>
              <a:rPr lang="hr-HR" sz="900" dirty="0">
                <a:latin typeface="Arial" panose="020B0604020202020204" pitchFamily="34" charset="0"/>
                <a:cs typeface="Arial" panose="020B0604020202020204" pitchFamily="34" charset="0"/>
              </a:rPr>
              <a:t> 1 - 6 </a:t>
            </a:r>
            <a:r>
              <a:rPr lang="en-GB" sz="900" dirty="0">
                <a:latin typeface="Arial" panose="020B0604020202020204" pitchFamily="34" charset="0"/>
                <a:cs typeface="Arial" panose="020B0604020202020204" pitchFamily="34" charset="0"/>
              </a:rPr>
              <a:t>20</a:t>
            </a:r>
            <a:r>
              <a:rPr lang="hr-HR" sz="900" dirty="0">
                <a:latin typeface="Arial" panose="020B0604020202020204" pitchFamily="34" charset="0"/>
                <a:cs typeface="Arial" panose="020B0604020202020204" pitchFamily="34" charset="0"/>
              </a:rPr>
              <a:t>23</a:t>
            </a:r>
            <a:r>
              <a:rPr lang="en-GB" sz="900" dirty="0">
                <a:latin typeface="Arial" panose="020B0604020202020204" pitchFamily="34" charset="0"/>
                <a:cs typeface="Arial" panose="020B0604020202020204" pitchFamily="34" charset="0"/>
              </a:rPr>
              <a:t> compared to </a:t>
            </a:r>
            <a:r>
              <a:rPr lang="hr-HR" sz="900" dirty="0">
                <a:latin typeface="Arial" panose="020B0604020202020204" pitchFamily="34" charset="0"/>
                <a:cs typeface="Arial" panose="020B0604020202020204" pitchFamily="34" charset="0"/>
              </a:rPr>
              <a:t>1 - 6 </a:t>
            </a:r>
            <a:r>
              <a:rPr lang="en-GB" sz="900" dirty="0">
                <a:latin typeface="Arial" panose="020B0604020202020204" pitchFamily="34" charset="0"/>
                <a:cs typeface="Arial" panose="020B0604020202020204" pitchFamily="34" charset="0"/>
              </a:rPr>
              <a:t>20</a:t>
            </a:r>
            <a:r>
              <a:rPr lang="hr-HR" sz="900" dirty="0">
                <a:latin typeface="Arial" panose="020B0604020202020204" pitchFamily="34" charset="0"/>
                <a:cs typeface="Arial" panose="020B0604020202020204" pitchFamily="34" charset="0"/>
              </a:rPr>
              <a:t>22.</a:t>
            </a:r>
          </a:p>
          <a:p>
            <a:pPr algn="just"/>
            <a:endParaRPr lang="en-US" sz="900" dirty="0">
              <a:latin typeface="Arial" panose="020B0604020202020204" pitchFamily="34" charset="0"/>
              <a:cs typeface="Arial" panose="020B0604020202020204" pitchFamily="34" charset="0"/>
            </a:endParaRPr>
          </a:p>
          <a:p>
            <a:pPr algn="just"/>
            <a:endParaRPr lang="en-GB" sz="900" dirty="0">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00000000-0008-0000-0400-000006000000}"/>
              </a:ext>
            </a:extLst>
          </p:cNvPr>
          <p:cNvGraphicFramePr>
            <a:graphicFrameLocks/>
          </p:cNvGraphicFramePr>
          <p:nvPr>
            <p:extLst>
              <p:ext uri="{D42A27DB-BD31-4B8C-83A1-F6EECF244321}">
                <p14:modId xmlns:p14="http://schemas.microsoft.com/office/powerpoint/2010/main" val="205165606"/>
              </p:ext>
            </p:extLst>
          </p:nvPr>
        </p:nvGraphicFramePr>
        <p:xfrm>
          <a:off x="360000" y="588058"/>
          <a:ext cx="11520000" cy="24862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59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60000" y="180000"/>
            <a:ext cx="11521280" cy="408058"/>
          </a:xfrm>
          <a:prstGeom prst="rect">
            <a:avLst/>
          </a:prstGeom>
          <a:noFill/>
        </p:spPr>
        <p:txBody>
          <a:bodyPr vert="horz" lIns="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1800" b="1" dirty="0">
                <a:latin typeface="Arial" panose="020B0604020202020204" pitchFamily="34" charset="0"/>
                <a:cs typeface="Arial" panose="020B0604020202020204" pitchFamily="34" charset="0"/>
              </a:rPr>
              <a:t>Sales </a:t>
            </a:r>
            <a:r>
              <a:rPr lang="hr-HR" sz="1800" b="1" dirty="0" err="1">
                <a:latin typeface="Arial" panose="020B0604020202020204" pitchFamily="34" charset="0"/>
                <a:cs typeface="Arial" panose="020B0604020202020204" pitchFamily="34" charset="0"/>
              </a:rPr>
              <a:t>revenues</a:t>
            </a:r>
            <a:r>
              <a:rPr lang="hr-HR" sz="1800" b="1" dirty="0">
                <a:latin typeface="Arial" panose="020B0604020202020204" pitchFamily="34" charset="0"/>
                <a:cs typeface="Arial" panose="020B0604020202020204" pitchFamily="34" charset="0"/>
              </a:rPr>
              <a:t> </a:t>
            </a:r>
            <a:r>
              <a:rPr lang="hr-HR" sz="1800" b="1" dirty="0" err="1">
                <a:latin typeface="Arial" panose="020B0604020202020204" pitchFamily="34" charset="0"/>
                <a:cs typeface="Arial" panose="020B0604020202020204" pitchFamily="34" charset="0"/>
              </a:rPr>
              <a:t>growth</a:t>
            </a:r>
            <a:r>
              <a:rPr lang="hr-HR" sz="1800" b="1" dirty="0">
                <a:latin typeface="Arial" panose="020B0604020202020204" pitchFamily="34" charset="0"/>
                <a:cs typeface="Arial" panose="020B0604020202020204" pitchFamily="34" charset="0"/>
              </a:rPr>
              <a:t> </a:t>
            </a:r>
            <a:r>
              <a:rPr lang="hr-HR" sz="1800" b="1" dirty="0" err="1">
                <a:latin typeface="Arial" panose="020B0604020202020204" pitchFamily="34" charset="0"/>
                <a:cs typeface="Arial" panose="020B0604020202020204" pitchFamily="34" charset="0"/>
              </a:rPr>
              <a:t>of</a:t>
            </a:r>
            <a:r>
              <a:rPr lang="hr-HR" sz="1800" b="1" dirty="0">
                <a:latin typeface="Arial" panose="020B0604020202020204" pitchFamily="34" charset="0"/>
                <a:cs typeface="Arial" panose="020B0604020202020204" pitchFamily="34" charset="0"/>
              </a:rPr>
              <a:t> most </a:t>
            </a:r>
            <a:r>
              <a:rPr lang="hr-HR" sz="1800" b="1" dirty="0" err="1">
                <a:latin typeface="Arial" panose="020B0604020202020204" pitchFamily="34" charset="0"/>
                <a:cs typeface="Arial" panose="020B0604020202020204" pitchFamily="34" charset="0"/>
              </a:rPr>
              <a:t>regions</a:t>
            </a:r>
            <a:endParaRPr lang="en-US" sz="1800" b="1"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2"/>
          </p:nvPr>
        </p:nvSpPr>
        <p:spPr>
          <a:xfrm>
            <a:off x="360000" y="6588000"/>
            <a:ext cx="2743200" cy="252000"/>
          </a:xfrm>
        </p:spPr>
        <p:txBody>
          <a:bodyPr/>
          <a:lstStyle/>
          <a:p>
            <a:r>
              <a:rPr lang="sr-Latn-RS" dirty="0"/>
              <a:t>21st July 2023</a:t>
            </a:r>
            <a:endParaRPr lang="hr-HR" dirty="0"/>
          </a:p>
        </p:txBody>
      </p:sp>
      <p:sp>
        <p:nvSpPr>
          <p:cNvPr id="13" name="TextBox 12"/>
          <p:cNvSpPr txBox="1"/>
          <p:nvPr/>
        </p:nvSpPr>
        <p:spPr>
          <a:xfrm>
            <a:off x="360000" y="3060000"/>
            <a:ext cx="5688000" cy="3403176"/>
          </a:xfrm>
          <a:prstGeom prst="rect">
            <a:avLst/>
          </a:prstGeom>
          <a:noFill/>
          <a:ln w="12700">
            <a:noFill/>
            <a:prstDash val="solid"/>
          </a:ln>
        </p:spPr>
        <p:txBody>
          <a:bodyPr wrap="square" lIns="0" tIns="0" rIns="0" bIns="0" rtlCol="0">
            <a:spAutoFit/>
          </a:bodyPr>
          <a:lstStyle/>
          <a:p>
            <a:pPr algn="just">
              <a:lnSpc>
                <a:spcPct val="150000"/>
              </a:lnSpc>
              <a:spcAft>
                <a:spcPts val="600"/>
              </a:spcAft>
            </a:pPr>
            <a:r>
              <a:rPr lang="en-GB" sz="1200" b="1" u="sng" dirty="0">
                <a:latin typeface="Arial" panose="020B0604020202020204" pitchFamily="34" charset="0"/>
                <a:cs typeface="Arial" panose="020B0604020202020204" pitchFamily="34" charset="0"/>
              </a:rPr>
              <a:t>Region performance in 1 - 6 202</a:t>
            </a:r>
            <a:r>
              <a:rPr lang="hr-HR" sz="1200" b="1" u="sng" dirty="0">
                <a:latin typeface="Arial" panose="020B0604020202020204" pitchFamily="34" charset="0"/>
                <a:cs typeface="Arial" panose="020B0604020202020204" pitchFamily="34" charset="0"/>
              </a:rPr>
              <a:t>3</a:t>
            </a:r>
            <a:r>
              <a:rPr lang="en-GB" sz="1200" b="1" u="sng" baseline="30000" dirty="0">
                <a:latin typeface="Arial" panose="020B0604020202020204" pitchFamily="34" charset="0"/>
                <a:cs typeface="Arial" panose="020B0604020202020204" pitchFamily="34" charset="0"/>
              </a:rPr>
              <a:t>1</a:t>
            </a:r>
            <a:r>
              <a:rPr lang="en-GB" sz="1200" b="1" u="sng" dirty="0">
                <a:latin typeface="Arial" panose="020B0604020202020204" pitchFamily="34" charset="0"/>
                <a:cs typeface="Arial" panose="020B0604020202020204" pitchFamily="34" charset="0"/>
              </a:rPr>
              <a:t>:</a:t>
            </a:r>
          </a:p>
          <a:p>
            <a:pPr marL="171450" indent="-171450" algn="just">
              <a:lnSpc>
                <a:spcPct val="150000"/>
              </a:lnSpc>
              <a:buFont typeface="Arial" panose="020B0604020202020204" pitchFamily="34" charset="0"/>
              <a:buChar char="•"/>
            </a:pPr>
            <a:r>
              <a:rPr lang="en-GB" sz="1000" b="1" dirty="0">
                <a:latin typeface="Arial" panose="020B0604020202020204" pitchFamily="34" charset="0"/>
                <a:cs typeface="Arial" panose="020B0604020202020204" pitchFamily="34" charset="0"/>
              </a:rPr>
              <a:t>Markets of Croatia and Slovenia (+</a:t>
            </a:r>
            <a:r>
              <a:rPr lang="hr-HR" sz="1000" b="1" dirty="0">
                <a:latin typeface="Arial" panose="020B0604020202020204" pitchFamily="34" charset="0"/>
                <a:cs typeface="Arial" panose="020B0604020202020204" pitchFamily="34" charset="0"/>
              </a:rPr>
              <a:t>6.7</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a:t>
            </a:r>
            <a:r>
              <a:rPr lang="en-GB" sz="1000" b="1" dirty="0">
                <a:latin typeface="Arial" panose="020B0604020202020204" pitchFamily="34" charset="0"/>
                <a:cs typeface="Arial" panose="020B0604020202020204" pitchFamily="34" charset="0"/>
              </a:rPr>
              <a:t>Food</a:t>
            </a:r>
            <a:r>
              <a:rPr lang="en-GB" sz="1000" dirty="0">
                <a:latin typeface="Arial" panose="020B0604020202020204" pitchFamily="34" charset="0"/>
                <a:cs typeface="Arial" panose="020B0604020202020204" pitchFamily="34" charset="0"/>
              </a:rPr>
              <a:t> </a:t>
            </a:r>
            <a:r>
              <a:rPr lang="hr-HR" sz="1000" dirty="0" err="1">
                <a:latin typeface="Arial" panose="020B0604020202020204" pitchFamily="34" charset="0"/>
                <a:cs typeface="Arial" panose="020B0604020202020204" pitchFamily="34" charset="0"/>
              </a:rPr>
              <a:t>revenues</a:t>
            </a:r>
            <a:r>
              <a:rPr lang="en-GB" sz="1000" dirty="0">
                <a:latin typeface="Arial" panose="020B0604020202020204" pitchFamily="34" charset="0"/>
                <a:cs typeface="Arial" panose="020B0604020202020204" pitchFamily="34" charset="0"/>
              </a:rPr>
              <a:t> </a:t>
            </a:r>
            <a:r>
              <a:rPr lang="hr-HR" sz="1000" dirty="0">
                <a:latin typeface="Arial" panose="020B0604020202020204" pitchFamily="34" charset="0"/>
                <a:cs typeface="Arial" panose="020B0604020202020204" pitchFamily="34" charset="0"/>
              </a:rPr>
              <a:t>7.6</a:t>
            </a:r>
            <a:r>
              <a:rPr lang="en-GB" sz="1000" dirty="0">
                <a:latin typeface="Arial" panose="020B0604020202020204" pitchFamily="34" charset="0"/>
                <a:cs typeface="Arial" panose="020B0604020202020204" pitchFamily="34" charset="0"/>
              </a:rPr>
              <a:t>% higher, due to </a:t>
            </a:r>
            <a:r>
              <a:rPr lang="hr-HR" sz="1000" dirty="0" err="1">
                <a:latin typeface="Arial" panose="020B0604020202020204" pitchFamily="34" charset="0"/>
                <a:cs typeface="Arial" panose="020B0604020202020204" pitchFamily="34" charset="0"/>
              </a:rPr>
              <a:t>revenues</a:t>
            </a:r>
            <a:r>
              <a:rPr lang="en-GB"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increase of the business units Basic food and Cereals, Snack and Beverages</a:t>
            </a:r>
            <a:r>
              <a:rPr lang="en-GB" sz="1000" dirty="0">
                <a:latin typeface="Arial" panose="020B0604020202020204" pitchFamily="34" charset="0"/>
                <a:cs typeface="Arial" panose="020B0604020202020204" pitchFamily="34" charset="0"/>
              </a:rPr>
              <a:t>; </a:t>
            </a:r>
            <a:r>
              <a:rPr lang="en-GB" sz="1000" b="1" dirty="0">
                <a:latin typeface="Arial" panose="020B0604020202020204" pitchFamily="34" charset="0"/>
                <a:cs typeface="Arial" panose="020B0604020202020204" pitchFamily="34" charset="0"/>
              </a:rPr>
              <a:t>Pharmaceuticals </a:t>
            </a:r>
            <a:r>
              <a:rPr lang="en-US" sz="1000" dirty="0">
                <a:latin typeface="Arial" panose="020B0604020202020204" pitchFamily="34" charset="0"/>
                <a:cs typeface="Arial" panose="020B0604020202020204" pitchFamily="34" charset="0"/>
              </a:rPr>
              <a:t>revenues are EUR 0.8m higher (+2.6 %), due to higher sales of Prescription drugs and the Non-prescription </a:t>
            </a:r>
            <a:r>
              <a:rPr lang="en-US" sz="1000" dirty="0" err="1">
                <a:latin typeface="Arial" panose="020B0604020202020204" pitchFamily="34" charset="0"/>
                <a:cs typeface="Arial" panose="020B0604020202020204" pitchFamily="34" charset="0"/>
              </a:rPr>
              <a:t>programme</a:t>
            </a:r>
            <a:r>
              <a:rPr lang="hr-HR" sz="1000" dirty="0">
                <a:latin typeface="Arial" panose="020B0604020202020204" pitchFamily="34" charset="0"/>
                <a:cs typeface="Arial" panose="020B0604020202020204" pitchFamily="34" charset="0"/>
              </a:rPr>
              <a:t>,</a:t>
            </a:r>
          </a:p>
          <a:p>
            <a:pPr marL="171450" indent="-171450" algn="just">
              <a:lnSpc>
                <a:spcPct val="150000"/>
              </a:lnSpc>
              <a:buFont typeface="Arial" panose="020B0604020202020204" pitchFamily="34" charset="0"/>
              <a:buChar char="•"/>
            </a:pPr>
            <a:r>
              <a:rPr lang="en-GB" sz="1000" b="1" dirty="0" err="1">
                <a:latin typeface="Arial"/>
                <a:cs typeface="Arial" panose="020B0604020202020204" pitchFamily="34" charset="0"/>
              </a:rPr>
              <a:t>Southeastern</a:t>
            </a:r>
            <a:r>
              <a:rPr lang="en-GB" sz="1000" b="1" dirty="0">
                <a:latin typeface="Arial"/>
                <a:cs typeface="Arial" panose="020B0604020202020204" pitchFamily="34" charset="0"/>
              </a:rPr>
              <a:t> </a:t>
            </a:r>
            <a:r>
              <a:rPr lang="hr-HR" sz="1000" b="1" dirty="0">
                <a:latin typeface="Arial"/>
                <a:cs typeface="Arial" panose="020B0604020202020204" pitchFamily="34" charset="0"/>
              </a:rPr>
              <a:t>E</a:t>
            </a:r>
            <a:r>
              <a:rPr lang="en-GB" sz="1000" b="1" dirty="0" err="1">
                <a:latin typeface="Arial"/>
                <a:cs typeface="Arial" panose="020B0604020202020204" pitchFamily="34" charset="0"/>
              </a:rPr>
              <a:t>urope</a:t>
            </a:r>
            <a:r>
              <a:rPr lang="en-GB" sz="1000" b="1" dirty="0">
                <a:latin typeface="Arial"/>
                <a:cs typeface="Arial" panose="020B0604020202020204" pitchFamily="34" charset="0"/>
              </a:rPr>
              <a:t> (+</a:t>
            </a:r>
            <a:r>
              <a:rPr lang="hr-HR" sz="1000" b="1" dirty="0">
                <a:latin typeface="Arial"/>
                <a:cs typeface="Arial" panose="020B0604020202020204" pitchFamily="34" charset="0"/>
              </a:rPr>
              <a:t>8.0</a:t>
            </a:r>
            <a:r>
              <a:rPr lang="en-GB" sz="1000" b="1" dirty="0">
                <a:latin typeface="Arial"/>
                <a:cs typeface="Arial" panose="020B0604020202020204" pitchFamily="34" charset="0"/>
              </a:rPr>
              <a:t>%) </a:t>
            </a:r>
            <a:r>
              <a:rPr lang="en-GB" sz="1000" dirty="0">
                <a:latin typeface="Arial" panose="020B0604020202020204" pitchFamily="34" charset="0"/>
                <a:cs typeface="Arial" panose="020B0604020202020204" pitchFamily="34" charset="0"/>
              </a:rPr>
              <a:t>→</a:t>
            </a:r>
            <a:r>
              <a:rPr lang="en-GB" sz="1000" b="1" dirty="0">
                <a:latin typeface="Arial" panose="020B0604020202020204" pitchFamily="34" charset="0"/>
                <a:cs typeface="Arial" panose="020B0604020202020204" pitchFamily="34" charset="0"/>
              </a:rPr>
              <a:t> Food </a:t>
            </a:r>
            <a:r>
              <a:rPr lang="hr-HR" sz="1000" dirty="0" err="1">
                <a:latin typeface="Arial" panose="020B0604020202020204" pitchFamily="34" charset="0"/>
                <a:cs typeface="Arial" panose="020B0604020202020204" pitchFamily="34" charset="0"/>
              </a:rPr>
              <a:t>revenues</a:t>
            </a:r>
            <a:r>
              <a:rPr lang="en-GB" sz="1000" dirty="0">
                <a:latin typeface="Arial" panose="020B0604020202020204" pitchFamily="34" charset="0"/>
                <a:cs typeface="Arial" panose="020B0604020202020204" pitchFamily="34" charset="0"/>
              </a:rPr>
              <a:t> higher </a:t>
            </a:r>
            <a:r>
              <a:rPr lang="hr-HR" sz="1000" dirty="0">
                <a:latin typeface="Arial" panose="020B0604020202020204" pitchFamily="34" charset="0"/>
                <a:cs typeface="Arial" panose="020B0604020202020204" pitchFamily="34" charset="0"/>
              </a:rPr>
              <a:t>8.6</a:t>
            </a:r>
            <a:r>
              <a:rPr lang="en-GB" sz="1000" dirty="0">
                <a:latin typeface="Arial" panose="020B0604020202020204" pitchFamily="34" charset="0"/>
                <a:cs typeface="Arial" panose="020B0604020202020204" pitchFamily="34" charset="0"/>
              </a:rPr>
              <a:t>%, due to </a:t>
            </a:r>
            <a:r>
              <a:rPr lang="hr-HR" sz="1000" dirty="0" err="1">
                <a:latin typeface="Arial" panose="020B0604020202020204" pitchFamily="34" charset="0"/>
                <a:cs typeface="Arial" panose="020B0604020202020204" pitchFamily="34" charset="0"/>
              </a:rPr>
              <a:t>revenues</a:t>
            </a:r>
            <a:r>
              <a:rPr lang="en-GB" sz="1000" dirty="0">
                <a:latin typeface="Arial" panose="020B0604020202020204" pitchFamily="34" charset="0"/>
                <a:cs typeface="Arial" panose="020B0604020202020204" pitchFamily="34" charset="0"/>
              </a:rPr>
              <a:t> increase of almost all  business units </a:t>
            </a:r>
            <a:r>
              <a:rPr lang="en-GB" sz="1000" dirty="0">
                <a:effectLst/>
                <a:latin typeface="Arial" panose="020B0604020202020204" pitchFamily="34" charset="0"/>
                <a:ea typeface="Calibri" panose="020F0502020204030204" pitchFamily="34" charset="0"/>
              </a:rPr>
              <a:t>with the largest absolute growth generated by the </a:t>
            </a:r>
            <a:r>
              <a:rPr lang="hr-HR" sz="1000" dirty="0">
                <a:effectLst/>
                <a:latin typeface="Arial" panose="020B0604020202020204" pitchFamily="34" charset="0"/>
                <a:ea typeface="Calibri" panose="020F0502020204030204" pitchFamily="34" charset="0"/>
              </a:rPr>
              <a:t>BU </a:t>
            </a:r>
            <a:r>
              <a:rPr lang="en-GB" sz="1000" dirty="0">
                <a:effectLst/>
                <a:latin typeface="Arial" panose="020B0604020202020204" pitchFamily="34" charset="0"/>
                <a:ea typeface="Calibri" panose="020F0502020204030204" pitchFamily="34" charset="0"/>
              </a:rPr>
              <a:t>Soups and </a:t>
            </a:r>
            <a:r>
              <a:rPr lang="en-GB" sz="1000" dirty="0">
                <a:latin typeface="Arial" panose="020B0604020202020204" pitchFamily="34" charset="0"/>
                <a:ea typeface="Calibri" panose="020F0502020204030204" pitchFamily="34" charset="0"/>
              </a:rPr>
              <a:t>Basic food</a:t>
            </a:r>
            <a:r>
              <a:rPr lang="en-GB" sz="1000" dirty="0">
                <a:latin typeface="Arial" panose="020B0604020202020204" pitchFamily="34" charset="0"/>
                <a:cs typeface="Arial" panose="020B0604020202020204" pitchFamily="34" charset="0"/>
              </a:rPr>
              <a:t>; </a:t>
            </a:r>
            <a:r>
              <a:rPr lang="en-GB" sz="1000" b="1" dirty="0">
                <a:latin typeface="Arial" panose="020B0604020202020204" pitchFamily="34" charset="0"/>
                <a:cs typeface="Arial" panose="020B0604020202020204" pitchFamily="34" charset="0"/>
              </a:rPr>
              <a:t>Pharmaceuticals</a:t>
            </a:r>
            <a:r>
              <a:rPr lang="hr-HR" sz="1000" b="1" dirty="0">
                <a:latin typeface="Arial" panose="020B0604020202020204" pitchFamily="34" charset="0"/>
                <a:cs typeface="Arial" panose="020B0604020202020204" pitchFamily="34" charset="0"/>
              </a:rPr>
              <a:t> segment</a:t>
            </a:r>
            <a:r>
              <a:rPr lang="en-GB" sz="1000" b="1" dirty="0">
                <a:latin typeface="Arial" panose="020B0604020202020204" pitchFamily="34" charset="0"/>
                <a:cs typeface="Arial" panose="020B0604020202020204" pitchFamily="34" charset="0"/>
              </a:rPr>
              <a:t> </a:t>
            </a:r>
            <a:r>
              <a:rPr lang="hr-HR" sz="1000" dirty="0" err="1">
                <a:latin typeface="Arial" panose="020B0604020202020204" pitchFamily="34" charset="0"/>
                <a:cs typeface="Arial" panose="020B0604020202020204" pitchFamily="34" charset="0"/>
              </a:rPr>
              <a:t>revenues</a:t>
            </a:r>
            <a:r>
              <a:rPr lang="en-GB" sz="1000" dirty="0">
                <a:latin typeface="Arial" panose="020B0604020202020204" pitchFamily="34" charset="0"/>
                <a:cs typeface="Arial" panose="020B0604020202020204" pitchFamily="34" charset="0"/>
              </a:rPr>
              <a:t> up by </a:t>
            </a:r>
            <a:r>
              <a:rPr lang="hr-HR" sz="1000" dirty="0">
                <a:latin typeface="Arial" panose="020B0604020202020204" pitchFamily="34" charset="0"/>
                <a:cs typeface="Arial" panose="020B0604020202020204" pitchFamily="34" charset="0"/>
              </a:rPr>
              <a:t>6.7</a:t>
            </a:r>
            <a:r>
              <a:rPr lang="en-GB" sz="1000" dirty="0">
                <a:latin typeface="Arial" panose="020B0604020202020204" pitchFamily="34" charset="0"/>
                <a:cs typeface="Arial" panose="020B0604020202020204" pitchFamily="34" charset="0"/>
              </a:rPr>
              <a:t>% </a:t>
            </a:r>
            <a:r>
              <a:rPr lang="en-GB" sz="1000" dirty="0">
                <a:effectLst/>
                <a:latin typeface="Arial" panose="020B0604020202020204" pitchFamily="34" charset="0"/>
                <a:ea typeface="Calibri" panose="020F0502020204030204" pitchFamily="34" charset="0"/>
              </a:rPr>
              <a:t>primarily due to Prescription drugs and Non-prescription programme sales increase,</a:t>
            </a:r>
            <a:endParaRPr lang="en-GB" sz="1000" dirty="0">
              <a:latin typeface="Arial" panose="020B0604020202020204" pitchFamily="34" charset="0"/>
              <a:cs typeface="Arial" panose="020B0604020202020204" pitchFamily="34" charset="0"/>
            </a:endParaRPr>
          </a:p>
          <a:p>
            <a:pPr marL="171450" indent="-171450" algn="just">
              <a:lnSpc>
                <a:spcPct val="150000"/>
              </a:lnSpc>
              <a:spcAft>
                <a:spcPts val="600"/>
              </a:spcAft>
              <a:buFont typeface="Arial" panose="020B0604020202020204" pitchFamily="34" charset="0"/>
              <a:buChar char="•"/>
            </a:pPr>
            <a:r>
              <a:rPr lang="en-GB" sz="1000" b="1" dirty="0">
                <a:latin typeface="Arial" panose="020B0604020202020204" pitchFamily="34" charset="0"/>
                <a:cs typeface="Arial" panose="020B0604020202020204" pitchFamily="34" charset="0"/>
              </a:rPr>
              <a:t>WE and Overseas region (</a:t>
            </a:r>
            <a:r>
              <a:rPr lang="hr-HR" sz="1000" b="1" dirty="0">
                <a:latin typeface="Arial" panose="020B0604020202020204" pitchFamily="34" charset="0"/>
                <a:cs typeface="Arial" panose="020B0604020202020204" pitchFamily="34" charset="0"/>
              </a:rPr>
              <a:t>+3.4</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a:t>
            </a:r>
            <a:r>
              <a:rPr lang="en-GB" sz="1000" b="1" dirty="0">
                <a:latin typeface="Arial" panose="020B0604020202020204" pitchFamily="34" charset="0"/>
                <a:cs typeface="Arial" panose="020B0604020202020204" pitchFamily="34" charset="0"/>
              </a:rPr>
              <a:t>Food</a:t>
            </a:r>
            <a:r>
              <a:rPr lang="en-GB" sz="1000" dirty="0">
                <a:latin typeface="Arial" panose="020B0604020202020204" pitchFamily="34" charset="0"/>
                <a:cs typeface="Arial" panose="020B0604020202020204" pitchFamily="34" charset="0"/>
              </a:rPr>
              <a:t> </a:t>
            </a:r>
            <a:r>
              <a:rPr lang="hr-HR" sz="1000" dirty="0" err="1">
                <a:latin typeface="Arial" panose="020B0604020202020204" pitchFamily="34" charset="0"/>
                <a:cs typeface="Arial" panose="020B0604020202020204" pitchFamily="34" charset="0"/>
              </a:rPr>
              <a:t>revenues</a:t>
            </a:r>
            <a:r>
              <a:rPr lang="en-GB" sz="1000" dirty="0">
                <a:latin typeface="Arial" panose="020B0604020202020204" pitchFamily="34" charset="0"/>
                <a:cs typeface="Arial" panose="020B0604020202020204" pitchFamily="34" charset="0"/>
              </a:rPr>
              <a:t> </a:t>
            </a:r>
            <a:r>
              <a:rPr lang="hr-HR" sz="1000" dirty="0" err="1">
                <a:latin typeface="Arial" panose="020B0604020202020204" pitchFamily="34" charset="0"/>
                <a:cs typeface="Arial" panose="020B0604020202020204" pitchFamily="34" charset="0"/>
              </a:rPr>
              <a:t>higher</a:t>
            </a:r>
            <a:r>
              <a:rPr lang="hr-HR" sz="1000" dirty="0">
                <a:latin typeface="Arial" panose="020B0604020202020204" pitchFamily="34" charset="0"/>
                <a:cs typeface="Arial" panose="020B0604020202020204" pitchFamily="34" charset="0"/>
              </a:rPr>
              <a:t> 3.4%,</a:t>
            </a:r>
            <a:r>
              <a:rPr lang="en-GB" sz="1000" dirty="0">
                <a:latin typeface="Arial" panose="020B060402020202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rPr>
              <a:t>due to sales increase in the Bakery business unit and the development of distribution on the US market, where the first results of cooperation with Atlantic Group can be seen</a:t>
            </a:r>
            <a:r>
              <a:rPr lang="en-GB" sz="1000" dirty="0">
                <a:latin typeface="Arial" panose="020B0604020202020204" pitchFamily="34" charset="0"/>
                <a:ea typeface="Calibri" panose="020F050202020403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 </a:t>
            </a:r>
            <a:r>
              <a:rPr lang="en-GB" sz="1000" b="1" dirty="0">
                <a:latin typeface="Arial" panose="020B0604020202020204" pitchFamily="34" charset="0"/>
                <a:ea typeface="Calibri" panose="020F0502020204030204" pitchFamily="34" charset="0"/>
              </a:rPr>
              <a:t>Pharmaceuticals </a:t>
            </a:r>
            <a:r>
              <a:rPr lang="en-US" sz="1000" dirty="0">
                <a:latin typeface="Arial" panose="020B0604020202020204" pitchFamily="34" charset="0"/>
                <a:ea typeface="Calibri" panose="020F0502020204030204" pitchFamily="34" charset="0"/>
              </a:rPr>
              <a:t>segment revenues are EUR 9 thousand (+3.2 %) higher, primarily due to an increase in other sales revenues,</a:t>
            </a:r>
            <a:endParaRPr lang="en-GB" sz="1000" dirty="0">
              <a:latin typeface="Arial" panose="020B0604020202020204" pitchFamily="34" charset="0"/>
              <a:cs typeface="Arial" panose="020B0604020202020204" pitchFamily="34" charset="0"/>
            </a:endParaRPr>
          </a:p>
          <a:p>
            <a:pPr marL="185738" indent="-185738" algn="just">
              <a:lnSpc>
                <a:spcPct val="150000"/>
              </a:lnSpc>
              <a:spcAft>
                <a:spcPts val="600"/>
              </a:spcAft>
              <a:buFont typeface="Wingdings" panose="05000000000000000000" pitchFamily="2" charset="2"/>
              <a:buChar char="§"/>
            </a:pPr>
            <a:endParaRPr lang="en-GB" sz="1000" dirty="0">
              <a:latin typeface="Arial" panose="020B0604020202020204" pitchFamily="34" charset="0"/>
              <a:cs typeface="Arial" panose="020B0604020202020204" pitchFamily="34" charset="0"/>
            </a:endParaRPr>
          </a:p>
        </p:txBody>
      </p:sp>
      <p:sp>
        <p:nvSpPr>
          <p:cNvPr id="9" name="TextBox 8"/>
          <p:cNvSpPr txBox="1"/>
          <p:nvPr/>
        </p:nvSpPr>
        <p:spPr>
          <a:xfrm>
            <a:off x="6190716" y="3420000"/>
            <a:ext cx="5688000" cy="1818126"/>
          </a:xfrm>
          <a:prstGeom prst="rect">
            <a:avLst/>
          </a:prstGeom>
          <a:noFill/>
          <a:ln w="12700">
            <a:noFill/>
            <a:prstDash val="solid"/>
          </a:ln>
        </p:spPr>
        <p:txBody>
          <a:bodyPr wrap="square" lIns="0" tIns="0" rIns="0" bIns="0" rtlCol="0">
            <a:spAutoFit/>
          </a:bodyPr>
          <a:lstStyle/>
          <a:p>
            <a:pPr marL="171450" indent="-171450" algn="just">
              <a:lnSpc>
                <a:spcPct val="150000"/>
              </a:lnSpc>
              <a:buFont typeface="Arial" panose="020B0604020202020204" pitchFamily="34" charset="0"/>
              <a:buChar char="•"/>
            </a:pPr>
            <a:r>
              <a:rPr lang="en-GB" sz="1000" b="1" dirty="0">
                <a:latin typeface="Arial"/>
                <a:ea typeface="Calibri"/>
              </a:rPr>
              <a:t>Central Europe </a:t>
            </a:r>
            <a:r>
              <a:rPr lang="hr-HR" sz="1000" b="1" dirty="0">
                <a:latin typeface="Arial"/>
                <a:ea typeface="Calibri"/>
                <a:cs typeface="Arial" panose="020B0604020202020204" pitchFamily="34" charset="0"/>
              </a:rPr>
              <a:t>(-3.1</a:t>
            </a:r>
            <a:r>
              <a:rPr lang="en-GB" sz="1000" b="1" dirty="0">
                <a:latin typeface="Arial"/>
                <a:cs typeface="Arial" panose="020B0604020202020204" pitchFamily="34" charset="0"/>
              </a:rPr>
              <a:t>%) </a:t>
            </a:r>
            <a:r>
              <a:rPr lang="en-GB" sz="1000" dirty="0">
                <a:latin typeface="Arial" panose="020B0604020202020204" pitchFamily="34" charset="0"/>
                <a:cs typeface="Arial" panose="020B0604020202020204" pitchFamily="34" charset="0"/>
              </a:rPr>
              <a:t>→</a:t>
            </a:r>
            <a:r>
              <a:rPr lang="en-GB" sz="1000" b="1" dirty="0">
                <a:latin typeface="Arial" panose="020B0604020202020204" pitchFamily="34" charset="0"/>
                <a:cs typeface="Arial" panose="020B0604020202020204" pitchFamily="34" charset="0"/>
              </a:rPr>
              <a:t> Food </a:t>
            </a:r>
            <a:r>
              <a:rPr lang="hr-HR" sz="1000" dirty="0" err="1">
                <a:latin typeface="Arial" panose="020B0604020202020204" pitchFamily="34" charset="0"/>
                <a:cs typeface="Arial" panose="020B0604020202020204" pitchFamily="34" charset="0"/>
              </a:rPr>
              <a:t>revenues</a:t>
            </a:r>
            <a:r>
              <a:rPr lang="en-GB" sz="1000" dirty="0">
                <a:latin typeface="Arial" panose="020B0604020202020204" pitchFamily="34" charset="0"/>
                <a:cs typeface="Arial" panose="020B0604020202020204" pitchFamily="34" charset="0"/>
              </a:rPr>
              <a:t> </a:t>
            </a:r>
            <a:r>
              <a:rPr lang="hr-HR" sz="1000" dirty="0" err="1">
                <a:latin typeface="Arial" panose="020B0604020202020204" pitchFamily="34" charset="0"/>
                <a:cs typeface="Arial" panose="020B0604020202020204" pitchFamily="34" charset="0"/>
              </a:rPr>
              <a:t>down</a:t>
            </a:r>
            <a:r>
              <a:rPr lang="en-GB" sz="1000" dirty="0">
                <a:latin typeface="Arial" panose="020B0604020202020204" pitchFamily="34" charset="0"/>
                <a:cs typeface="Arial" panose="020B0604020202020204" pitchFamily="34" charset="0"/>
              </a:rPr>
              <a:t> by </a:t>
            </a:r>
            <a:r>
              <a:rPr lang="hr-HR" sz="1000" dirty="0">
                <a:latin typeface="Arial" panose="020B0604020202020204" pitchFamily="34" charset="0"/>
                <a:cs typeface="Arial" panose="020B0604020202020204" pitchFamily="34" charset="0"/>
              </a:rPr>
              <a:t>5.3</a:t>
            </a:r>
            <a:r>
              <a:rPr lang="en-GB"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primarily as a result of a decrease in revenues of the Basic food and Culinary business units</a:t>
            </a:r>
            <a:r>
              <a:rPr lang="hr-HR" sz="1000" dirty="0">
                <a:latin typeface="Arial" panose="020B0604020202020204" pitchFamily="34" charset="0"/>
                <a:cs typeface="Arial" panose="020B0604020202020204" pitchFamily="34" charset="0"/>
              </a:rPr>
              <a:t>. </a:t>
            </a:r>
            <a:r>
              <a:rPr lang="hr-HR" sz="1000" dirty="0" err="1">
                <a:latin typeface="Arial" panose="020B0604020202020204" pitchFamily="34" charset="0"/>
                <a:cs typeface="Arial" panose="020B0604020202020204" pitchFamily="34" charset="0"/>
              </a:rPr>
              <a:t>The</a:t>
            </a:r>
            <a:r>
              <a:rPr lang="hr-HR" sz="1000" dirty="0">
                <a:latin typeface="Arial" panose="020B0604020202020204" pitchFamily="34" charset="0"/>
                <a:cs typeface="Arial" panose="020B0604020202020204" pitchFamily="34" charset="0"/>
              </a:rPr>
              <a:t> </a:t>
            </a:r>
            <a:r>
              <a:rPr lang="hr-HR" sz="1000" dirty="0" err="1">
                <a:latin typeface="Arial" panose="020B0604020202020204" pitchFamily="34" charset="0"/>
                <a:cs typeface="Arial" panose="020B0604020202020204" pitchFamily="34" charset="0"/>
              </a:rPr>
              <a:t>lower</a:t>
            </a:r>
            <a:r>
              <a:rPr lang="hr-HR" sz="1000" dirty="0">
                <a:latin typeface="Arial" panose="020B0604020202020204" pitchFamily="34" charset="0"/>
                <a:cs typeface="Arial" panose="020B0604020202020204" pitchFamily="34" charset="0"/>
              </a:rPr>
              <a:t> </a:t>
            </a:r>
            <a:r>
              <a:rPr lang="hr-HR" sz="1000" dirty="0" err="1">
                <a:latin typeface="Arial" panose="020B0604020202020204" pitchFamily="34" charset="0"/>
                <a:cs typeface="Arial" panose="020B0604020202020204" pitchFamily="34" charset="0"/>
              </a:rPr>
              <a:t>performance</a:t>
            </a:r>
            <a:r>
              <a:rPr lang="hr-HR"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of Central Europe is</a:t>
            </a:r>
            <a:r>
              <a:rPr lang="hr-HR"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related to the process of restructuring and shrinking the portfolio on the</a:t>
            </a:r>
            <a:r>
              <a:rPr lang="hr-HR"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Polish market, with the aim of increasing profitability</a:t>
            </a:r>
            <a:r>
              <a:rPr lang="hr-HR"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Pharmaceuticals</a:t>
            </a:r>
            <a:r>
              <a:rPr lang="en-US" sz="1000" dirty="0">
                <a:latin typeface="Arial" panose="020B0604020202020204" pitchFamily="34" charset="0"/>
                <a:cs typeface="Arial" panose="020B0604020202020204" pitchFamily="34" charset="0"/>
              </a:rPr>
              <a:t> segment revenues are higher </a:t>
            </a:r>
            <a:r>
              <a:rPr lang="hr-HR" sz="1000" dirty="0">
                <a:latin typeface="Arial" panose="020B0604020202020204" pitchFamily="34" charset="0"/>
                <a:cs typeface="Arial" panose="020B0604020202020204" pitchFamily="34" charset="0"/>
              </a:rPr>
              <a:t>11.8%</a:t>
            </a:r>
            <a:r>
              <a:rPr lang="en-US" sz="1000" dirty="0">
                <a:latin typeface="Arial" panose="020B0604020202020204" pitchFamily="34" charset="0"/>
                <a:cs typeface="Arial" panose="020B0604020202020204" pitchFamily="34" charset="0"/>
              </a:rPr>
              <a:t> due to higher </a:t>
            </a:r>
            <a:r>
              <a:rPr lang="hr-HR" sz="1000" dirty="0" err="1">
                <a:latin typeface="Arial" panose="020B0604020202020204" pitchFamily="34" charset="0"/>
                <a:cs typeface="Arial" panose="020B0604020202020204" pitchFamily="34" charset="0"/>
              </a:rPr>
              <a:t>revenues</a:t>
            </a:r>
            <a:r>
              <a:rPr lang="en-US" sz="1000" dirty="0">
                <a:latin typeface="Arial" panose="020B0604020202020204" pitchFamily="34" charset="0"/>
                <a:cs typeface="Arial" panose="020B0604020202020204" pitchFamily="34" charset="0"/>
              </a:rPr>
              <a:t> of the Prescription drugs category</a:t>
            </a:r>
            <a:r>
              <a:rPr lang="hr-HR" sz="1000" dirty="0">
                <a:latin typeface="Arial" panose="020B0604020202020204" pitchFamily="34" charset="0"/>
                <a:cs typeface="Arial" panose="020B0604020202020204" pitchFamily="34" charset="0"/>
              </a:rPr>
              <a:t>,</a:t>
            </a:r>
          </a:p>
          <a:p>
            <a:pPr marL="171450" lvl="0" indent="-171450" algn="just">
              <a:lnSpc>
                <a:spcPct val="150000"/>
              </a:lnSpc>
              <a:buFont typeface="Arial" panose="020B0604020202020204" pitchFamily="34" charset="0"/>
              <a:buChar char="•"/>
            </a:pPr>
            <a:r>
              <a:rPr lang="en-GB" sz="1000" b="1" dirty="0">
                <a:latin typeface="Arial" panose="020B0604020202020204" pitchFamily="34" charset="0"/>
                <a:cs typeface="Arial" panose="020B0604020202020204" pitchFamily="34" charset="0"/>
              </a:rPr>
              <a:t>Eastern Europe (</a:t>
            </a:r>
            <a:r>
              <a:rPr lang="hr-HR" sz="1000" b="1" dirty="0">
                <a:latin typeface="Arial" panose="020B0604020202020204" pitchFamily="34" charset="0"/>
                <a:cs typeface="Arial" panose="020B0604020202020204" pitchFamily="34" charset="0"/>
              </a:rPr>
              <a:t>+64.1</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a:t>
            </a:r>
            <a:r>
              <a:rPr lang="en-GB" sz="1000" b="1" dirty="0">
                <a:latin typeface="Arial" panose="020B0604020202020204" pitchFamily="34" charset="0"/>
                <a:cs typeface="Arial" panose="020B0604020202020204" pitchFamily="34" charset="0"/>
              </a:rPr>
              <a:t>Food</a:t>
            </a:r>
            <a:r>
              <a:rPr lang="en-GB" sz="1000" dirty="0">
                <a:latin typeface="Arial" panose="020B0604020202020204" pitchFamily="34" charset="0"/>
                <a:cs typeface="Arial" panose="020B0604020202020204" pitchFamily="34" charset="0"/>
              </a:rPr>
              <a:t> </a:t>
            </a:r>
            <a:r>
              <a:rPr lang="hr-HR" sz="1000" dirty="0" err="1">
                <a:latin typeface="Arial" panose="020B0604020202020204" pitchFamily="34" charset="0"/>
                <a:cs typeface="Arial" panose="020B0604020202020204" pitchFamily="34" charset="0"/>
              </a:rPr>
              <a:t>revenues</a:t>
            </a:r>
            <a:r>
              <a:rPr lang="en-GB" sz="1000" dirty="0">
                <a:latin typeface="Arial" panose="020B0604020202020204" pitchFamily="34" charset="0"/>
                <a:cs typeface="Arial" panose="020B0604020202020204" pitchFamily="34" charset="0"/>
              </a:rPr>
              <a:t> </a:t>
            </a:r>
            <a:r>
              <a:rPr lang="hr-HR" sz="1000" dirty="0" err="1">
                <a:latin typeface="Arial" panose="020B0604020202020204" pitchFamily="34" charset="0"/>
                <a:cs typeface="Arial" panose="020B0604020202020204" pitchFamily="34" charset="0"/>
              </a:rPr>
              <a:t>down</a:t>
            </a:r>
            <a:r>
              <a:rPr lang="en-GB" sz="1000" dirty="0">
                <a:latin typeface="Arial" panose="020B0604020202020204" pitchFamily="34" charset="0"/>
                <a:cs typeface="Arial" panose="020B0604020202020204" pitchFamily="34" charset="0"/>
              </a:rPr>
              <a:t> by </a:t>
            </a:r>
            <a:r>
              <a:rPr lang="hr-HR" sz="1000" dirty="0">
                <a:latin typeface="Arial" panose="020B0604020202020204" pitchFamily="34" charset="0"/>
                <a:cs typeface="Arial" panose="020B0604020202020204" pitchFamily="34" charset="0"/>
              </a:rPr>
              <a:t>-41.9</a:t>
            </a:r>
            <a:r>
              <a:rPr lang="en-GB" sz="1000" dirty="0">
                <a:latin typeface="Arial" panose="020B0604020202020204" pitchFamily="34" charset="0"/>
                <a:cs typeface="Arial" panose="020B0604020202020204" pitchFamily="34" charset="0"/>
              </a:rPr>
              <a:t>%</a:t>
            </a:r>
            <a:r>
              <a:rPr lang="hr-HR" sz="1000" dirty="0">
                <a:latin typeface="Arial" panose="020B0604020202020204" pitchFamily="34" charset="0"/>
                <a:cs typeface="Arial" panose="020B0604020202020204" pitchFamily="34" charset="0"/>
              </a:rPr>
              <a:t> </a:t>
            </a:r>
            <a:r>
              <a:rPr lang="en-GB" sz="1000" dirty="0">
                <a:effectLst/>
                <a:latin typeface="Arial" panose="020B0604020202020204" pitchFamily="34" charset="0"/>
                <a:ea typeface="Calibri" panose="020F0502020204030204" pitchFamily="34" charset="0"/>
              </a:rPr>
              <a:t>following the termination of operations on the Russian market</a:t>
            </a:r>
            <a:r>
              <a:rPr lang="en-GB" sz="1000" dirty="0">
                <a:latin typeface="Arial" panose="020B0604020202020204" pitchFamily="34" charset="0"/>
                <a:cs typeface="Arial" panose="020B0604020202020204" pitchFamily="34" charset="0"/>
              </a:rPr>
              <a:t>; </a:t>
            </a:r>
            <a:r>
              <a:rPr lang="en-GB" sz="1000" b="1" dirty="0">
                <a:latin typeface="Arial" panose="020B0604020202020204" pitchFamily="34" charset="0"/>
                <a:cs typeface="Arial" panose="020B0604020202020204" pitchFamily="34" charset="0"/>
              </a:rPr>
              <a:t>Pharmaceuticals </a:t>
            </a:r>
            <a:r>
              <a:rPr lang="hr-HR" sz="1000" dirty="0" err="1">
                <a:latin typeface="Arial" panose="020B0604020202020204" pitchFamily="34" charset="0"/>
                <a:cs typeface="Arial" panose="020B0604020202020204" pitchFamily="34" charset="0"/>
              </a:rPr>
              <a:t>revenues</a:t>
            </a:r>
            <a:r>
              <a:rPr lang="en-GB" sz="1000" b="1" dirty="0">
                <a:latin typeface="Arial" panose="020B0604020202020204" pitchFamily="34" charset="0"/>
                <a:cs typeface="Arial" panose="020B0604020202020204" pitchFamily="34" charset="0"/>
              </a:rPr>
              <a:t> </a:t>
            </a:r>
            <a:r>
              <a:rPr lang="hr-HR" sz="1000" dirty="0">
                <a:latin typeface="Arial" panose="020B0604020202020204" pitchFamily="34" charset="0"/>
                <a:cs typeface="Arial" panose="020B0604020202020204" pitchFamily="34" charset="0"/>
              </a:rPr>
              <a:t>118.0% </a:t>
            </a:r>
            <a:r>
              <a:rPr lang="hr-HR" sz="1000" dirty="0" err="1">
                <a:latin typeface="Arial" panose="020B0604020202020204" pitchFamily="34" charset="0"/>
                <a:cs typeface="Arial" panose="020B0604020202020204" pitchFamily="34" charset="0"/>
              </a:rPr>
              <a:t>higher</a:t>
            </a:r>
            <a:r>
              <a:rPr lang="hr-HR" sz="1000" dirty="0">
                <a:latin typeface="Arial" panose="020B0604020202020204" pitchFamily="34" charset="0"/>
                <a:cs typeface="Arial" panose="020B0604020202020204" pitchFamily="34" charset="0"/>
              </a:rPr>
              <a:t> </a:t>
            </a:r>
            <a:r>
              <a:rPr lang="en-GB" sz="1000" dirty="0">
                <a:effectLst/>
                <a:latin typeface="Arial" panose="020B0604020202020204" pitchFamily="34" charset="0"/>
                <a:ea typeface="Calibri" panose="020F0502020204030204" pitchFamily="34" charset="0"/>
              </a:rPr>
              <a:t>due to the increase in sales of the Prescription drugs category</a:t>
            </a:r>
            <a:r>
              <a:rPr lang="hr-HR" sz="1000" dirty="0">
                <a:effectLst/>
                <a:latin typeface="Arial" panose="020B0604020202020204" pitchFamily="34" charset="0"/>
                <a:ea typeface="Calibri" panose="020F0502020204030204" pitchFamily="34" charset="0"/>
              </a:rPr>
              <a:t>.</a:t>
            </a:r>
            <a:endParaRPr lang="en-GB" sz="1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F7BEC67-204C-3FF6-1BAB-F87F78473562}"/>
              </a:ext>
            </a:extLst>
          </p:cNvPr>
          <p:cNvSpPr>
            <a:spLocks noGrp="1"/>
          </p:cNvSpPr>
          <p:nvPr>
            <p:ph type="sldNum" sz="quarter" idx="4"/>
          </p:nvPr>
        </p:nvSpPr>
        <p:spPr/>
        <p:txBody>
          <a:bodyPr/>
          <a:lstStyle/>
          <a:p>
            <a:fld id="{03C49B60-8C98-4D63-B047-F5300F692749}" type="slidenum">
              <a:rPr lang="hr-HR" smtClean="0"/>
              <a:pPr/>
              <a:t>4</a:t>
            </a:fld>
            <a:endParaRPr lang="hr-HR"/>
          </a:p>
        </p:txBody>
      </p:sp>
      <p:sp>
        <p:nvSpPr>
          <p:cNvPr id="6" name="TextBox 5">
            <a:extLst>
              <a:ext uri="{FF2B5EF4-FFF2-40B4-BE49-F238E27FC236}">
                <a16:creationId xmlns:a16="http://schemas.microsoft.com/office/drawing/2014/main" id="{91C4E06F-789C-2F87-9CE5-7CC34105AE8C}"/>
              </a:ext>
            </a:extLst>
          </p:cNvPr>
          <p:cNvSpPr txBox="1"/>
          <p:nvPr/>
        </p:nvSpPr>
        <p:spPr>
          <a:xfrm>
            <a:off x="360000" y="6471611"/>
            <a:ext cx="11520000" cy="415498"/>
          </a:xfrm>
          <a:prstGeom prst="rect">
            <a:avLst/>
          </a:prstGeom>
          <a:noFill/>
        </p:spPr>
        <p:txBody>
          <a:bodyPr wrap="square" lIns="0" tIns="0" rIns="0" bIns="0" rtlCol="0">
            <a:spAutoFit/>
          </a:bodyPr>
          <a:lstStyle/>
          <a:p>
            <a:pPr algn="just"/>
            <a:r>
              <a:rPr lang="hr-HR" sz="900" baseline="30000" dirty="0">
                <a:latin typeface="Arial" panose="020B0604020202020204" pitchFamily="34" charset="0"/>
                <a:cs typeface="Arial" panose="020B0604020202020204" pitchFamily="34" charset="0"/>
              </a:rPr>
              <a:t>1</a:t>
            </a:r>
            <a:r>
              <a:rPr lang="en-GB" sz="900" dirty="0">
                <a:latin typeface="Arial" panose="020B0604020202020204" pitchFamily="34" charset="0"/>
                <a:cs typeface="Arial" panose="020B0604020202020204" pitchFamily="34" charset="0"/>
              </a:rPr>
              <a:t>Percentages in the text relate to performance in</a:t>
            </a:r>
            <a:r>
              <a:rPr lang="hr-HR" sz="900" dirty="0">
                <a:latin typeface="Arial" panose="020B0604020202020204" pitchFamily="34" charset="0"/>
                <a:cs typeface="Arial" panose="020B0604020202020204" pitchFamily="34" charset="0"/>
              </a:rPr>
              <a:t> 1 - 6 </a:t>
            </a:r>
            <a:r>
              <a:rPr lang="en-GB" sz="900" dirty="0">
                <a:latin typeface="Arial" panose="020B0604020202020204" pitchFamily="34" charset="0"/>
                <a:cs typeface="Arial" panose="020B0604020202020204" pitchFamily="34" charset="0"/>
              </a:rPr>
              <a:t>20</a:t>
            </a:r>
            <a:r>
              <a:rPr lang="hr-HR" sz="900" dirty="0">
                <a:latin typeface="Arial" panose="020B0604020202020204" pitchFamily="34" charset="0"/>
                <a:cs typeface="Arial" panose="020B0604020202020204" pitchFamily="34" charset="0"/>
              </a:rPr>
              <a:t>23</a:t>
            </a:r>
            <a:r>
              <a:rPr lang="en-GB" sz="900" dirty="0">
                <a:latin typeface="Arial" panose="020B0604020202020204" pitchFamily="34" charset="0"/>
                <a:cs typeface="Arial" panose="020B0604020202020204" pitchFamily="34" charset="0"/>
              </a:rPr>
              <a:t> compared to </a:t>
            </a:r>
            <a:r>
              <a:rPr lang="hr-HR" sz="900" dirty="0">
                <a:latin typeface="Arial" panose="020B0604020202020204" pitchFamily="34" charset="0"/>
                <a:cs typeface="Arial" panose="020B0604020202020204" pitchFamily="34" charset="0"/>
              </a:rPr>
              <a:t>1 - 6 </a:t>
            </a:r>
            <a:r>
              <a:rPr lang="en-GB" sz="900" dirty="0">
                <a:latin typeface="Arial" panose="020B0604020202020204" pitchFamily="34" charset="0"/>
                <a:cs typeface="Arial" panose="020B0604020202020204" pitchFamily="34" charset="0"/>
              </a:rPr>
              <a:t>20</a:t>
            </a:r>
            <a:r>
              <a:rPr lang="hr-HR" sz="900" dirty="0">
                <a:latin typeface="Arial" panose="020B0604020202020204" pitchFamily="34" charset="0"/>
                <a:cs typeface="Arial" panose="020B0604020202020204" pitchFamily="34" charset="0"/>
              </a:rPr>
              <a:t>22.</a:t>
            </a:r>
          </a:p>
          <a:p>
            <a:pPr algn="just"/>
            <a:endParaRPr lang="en-US" sz="900" dirty="0">
              <a:latin typeface="Arial" panose="020B0604020202020204" pitchFamily="34" charset="0"/>
              <a:cs typeface="Arial" panose="020B0604020202020204" pitchFamily="34" charset="0"/>
            </a:endParaRPr>
          </a:p>
          <a:p>
            <a:pPr algn="just"/>
            <a:endParaRPr lang="en-GB" sz="900" dirty="0">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00000000-0008-0000-0500-00000E000000}"/>
              </a:ext>
            </a:extLst>
          </p:cNvPr>
          <p:cNvGraphicFramePr>
            <a:graphicFrameLocks/>
          </p:cNvGraphicFramePr>
          <p:nvPr>
            <p:extLst>
              <p:ext uri="{D42A27DB-BD31-4B8C-83A1-F6EECF244321}">
                <p14:modId xmlns:p14="http://schemas.microsoft.com/office/powerpoint/2010/main" val="265817442"/>
              </p:ext>
            </p:extLst>
          </p:nvPr>
        </p:nvGraphicFramePr>
        <p:xfrm>
          <a:off x="360001" y="588058"/>
          <a:ext cx="11518716" cy="2525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932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2"/>
          </p:nvPr>
        </p:nvSpPr>
        <p:spPr>
          <a:xfrm>
            <a:off x="360000" y="6588000"/>
            <a:ext cx="2743200" cy="252000"/>
          </a:xfrm>
        </p:spPr>
        <p:txBody>
          <a:bodyPr/>
          <a:lstStyle/>
          <a:p>
            <a:r>
              <a:rPr lang="sr-Latn-RS" dirty="0"/>
              <a:t>21st July 2023</a:t>
            </a:r>
            <a:endParaRPr lang="hr-HR" dirty="0"/>
          </a:p>
        </p:txBody>
      </p:sp>
      <p:sp>
        <p:nvSpPr>
          <p:cNvPr id="55" name="Rectangle 2"/>
          <p:cNvSpPr txBox="1">
            <a:spLocks noChangeArrowheads="1"/>
          </p:cNvSpPr>
          <p:nvPr/>
        </p:nvSpPr>
        <p:spPr>
          <a:xfrm>
            <a:off x="360000" y="180000"/>
            <a:ext cx="11532640" cy="408058"/>
          </a:xfrm>
          <a:prstGeom prst="rect">
            <a:avLst/>
          </a:prstGeom>
          <a:no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latin typeface="Arial" panose="020B0604020202020204" pitchFamily="34" charset="0"/>
                <a:cs typeface="Arial" panose="020B0604020202020204" pitchFamily="34" charset="0"/>
              </a:rPr>
              <a:t>Food segment</a:t>
            </a:r>
            <a:r>
              <a:rPr lang="hr-HR" sz="1800" b="1"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 profitability influenced by </a:t>
            </a:r>
            <a:r>
              <a:rPr lang="hr-HR" sz="1800" b="1" dirty="0" err="1">
                <a:latin typeface="Arial" panose="020B0604020202020204" pitchFamily="34" charset="0"/>
                <a:cs typeface="Arial" panose="020B0604020202020204" pitchFamily="34" charset="0"/>
              </a:rPr>
              <a:t>rising</a:t>
            </a:r>
            <a:r>
              <a:rPr lang="hr-HR" sz="1800" b="1"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price</a:t>
            </a:r>
            <a:r>
              <a:rPr lang="hr-HR" sz="1800" b="1" dirty="0">
                <a:latin typeface="Arial" panose="020B0604020202020204" pitchFamily="34" charset="0"/>
                <a:cs typeface="Arial" panose="020B0604020202020204" pitchFamily="34" charset="0"/>
              </a:rPr>
              <a:t>s </a:t>
            </a:r>
            <a:r>
              <a:rPr lang="hr-HR" sz="1800" b="1" dirty="0" err="1">
                <a:latin typeface="Arial" panose="020B0604020202020204" pitchFamily="34" charset="0"/>
                <a:cs typeface="Arial" panose="020B0604020202020204" pitchFamily="34" charset="0"/>
              </a:rPr>
              <a:t>of</a:t>
            </a:r>
            <a:r>
              <a:rPr lang="en-GB" sz="1800" b="1" dirty="0">
                <a:latin typeface="Arial" panose="020B0604020202020204" pitchFamily="34" charset="0"/>
                <a:cs typeface="Arial" panose="020B0604020202020204" pitchFamily="34" charset="0"/>
              </a:rPr>
              <a:t> raw materials</a:t>
            </a:r>
            <a:r>
              <a:rPr lang="hr-HR" sz="1800" b="1" dirty="0">
                <a:latin typeface="Arial" panose="020B0604020202020204" pitchFamily="34" charset="0"/>
                <a:cs typeface="Arial" panose="020B0604020202020204" pitchFamily="34" charset="0"/>
              </a:rPr>
              <a:t> </a:t>
            </a:r>
            <a:r>
              <a:rPr lang="hr-HR" sz="1800" b="1" dirty="0" err="1">
                <a:latin typeface="Arial" panose="020B0604020202020204" pitchFamily="34" charset="0"/>
                <a:cs typeface="Arial" panose="020B0604020202020204" pitchFamily="34" charset="0"/>
              </a:rPr>
              <a:t>and</a:t>
            </a:r>
            <a:r>
              <a:rPr lang="hr-HR" sz="1800" b="1" dirty="0">
                <a:latin typeface="Arial" panose="020B0604020202020204" pitchFamily="34" charset="0"/>
                <a:cs typeface="Arial" panose="020B0604020202020204" pitchFamily="34" charset="0"/>
              </a:rPr>
              <a:t> </a:t>
            </a:r>
            <a:r>
              <a:rPr lang="hr-HR" sz="1800" b="1" dirty="0" err="1">
                <a:latin typeface="Arial" panose="020B0604020202020204" pitchFamily="34" charset="0"/>
                <a:cs typeface="Arial" panose="020B0604020202020204" pitchFamily="34" charset="0"/>
              </a:rPr>
              <a:t>energy</a:t>
            </a:r>
            <a:r>
              <a:rPr lang="hr-HR" sz="1800" b="1" dirty="0">
                <a:latin typeface="Arial" panose="020B0604020202020204" pitchFamily="34" charset="0"/>
                <a:cs typeface="Arial" panose="020B0604020202020204" pitchFamily="34" charset="0"/>
              </a:rPr>
              <a:t> </a:t>
            </a:r>
            <a:endParaRPr lang="en-GB" sz="1800" b="1" dirty="0">
              <a:latin typeface="Arial" panose="020B0604020202020204" pitchFamily="34" charset="0"/>
              <a:cs typeface="Arial" panose="020B0604020202020204" pitchFamily="34" charset="0"/>
            </a:endParaRPr>
          </a:p>
        </p:txBody>
      </p:sp>
      <p:sp>
        <p:nvSpPr>
          <p:cNvPr id="7" name="TextBox 6"/>
          <p:cNvSpPr txBox="1"/>
          <p:nvPr/>
        </p:nvSpPr>
        <p:spPr>
          <a:xfrm>
            <a:off x="360000" y="3960000"/>
            <a:ext cx="11640656" cy="2118209"/>
          </a:xfrm>
          <a:prstGeom prst="rect">
            <a:avLst/>
          </a:prstGeom>
          <a:noFill/>
          <a:ln w="12700">
            <a:noFill/>
            <a:prstDash val="solid"/>
          </a:ln>
        </p:spPr>
        <p:txBody>
          <a:bodyPr wrap="square" lIns="0" tIns="0" rIns="0" bIns="0" rtlCol="0">
            <a:spAutoFit/>
          </a:bodyPr>
          <a:lstStyle/>
          <a:p>
            <a:pPr lvl="0" algn="just">
              <a:lnSpc>
                <a:spcPct val="150000"/>
              </a:lnSpc>
              <a:spcAft>
                <a:spcPts val="300"/>
              </a:spcAft>
            </a:pPr>
            <a:r>
              <a:rPr lang="en-GB" sz="1200" b="1" u="sng" dirty="0">
                <a:latin typeface="Arial" panose="020B0604020202020204" pitchFamily="34" charset="0"/>
                <a:cs typeface="Arial" panose="020B0604020202020204" pitchFamily="34" charset="0"/>
              </a:rPr>
              <a:t>Food segment profitability in 1 - 6 202</a:t>
            </a:r>
            <a:r>
              <a:rPr lang="hr-HR" sz="1200" b="1" u="sng" dirty="0">
                <a:latin typeface="Arial" panose="020B0604020202020204" pitchFamily="34" charset="0"/>
                <a:cs typeface="Arial" panose="020B0604020202020204" pitchFamily="34" charset="0"/>
              </a:rPr>
              <a:t>3</a:t>
            </a:r>
            <a:r>
              <a:rPr lang="en-GB" sz="1200" b="1" u="sng" dirty="0">
                <a:latin typeface="Arial" panose="020B0604020202020204" pitchFamily="34" charset="0"/>
                <a:cs typeface="Arial" panose="020B0604020202020204" pitchFamily="34" charset="0"/>
              </a:rPr>
              <a:t>:</a:t>
            </a:r>
          </a:p>
          <a:p>
            <a:pPr marL="171450" indent="-171450" algn="just">
              <a:lnSpc>
                <a:spcPct val="150000"/>
              </a:lnSpc>
              <a:spcAft>
                <a:spcPts val="600"/>
              </a:spcAft>
              <a:buFont typeface="Arial" panose="020B0604020202020204" pitchFamily="34" charset="0"/>
              <a:buChar char="•"/>
            </a:pPr>
            <a:r>
              <a:rPr lang="en-GB" sz="1100" b="1" dirty="0">
                <a:latin typeface="Arial" panose="020B0604020202020204" pitchFamily="34" charset="0"/>
                <a:cs typeface="Arial" panose="020B0604020202020204" pitchFamily="34" charset="0"/>
              </a:rPr>
              <a:t>Gross profit </a:t>
            </a:r>
            <a:r>
              <a:rPr lang="en-GB" sz="1100" dirty="0">
                <a:latin typeface="Arial" panose="020B0604020202020204" pitchFamily="34" charset="0"/>
                <a:cs typeface="Arial" panose="020B0604020202020204" pitchFamily="34" charset="0"/>
              </a:rPr>
              <a:t>→ </a:t>
            </a:r>
            <a:r>
              <a:rPr lang="hr-HR" sz="1100" dirty="0" err="1">
                <a:latin typeface="Arial" panose="020B0604020202020204" pitchFamily="34" charset="0"/>
                <a:cs typeface="Arial" panose="020B0604020202020204" pitchFamily="34" charset="0"/>
              </a:rPr>
              <a:t>lower</a:t>
            </a:r>
            <a:r>
              <a:rPr lang="en-GB" sz="1100" dirty="0">
                <a:latin typeface="Arial" panose="020B0604020202020204" pitchFamily="34" charset="0"/>
                <a:cs typeface="Arial" panose="020B0604020202020204" pitchFamily="34" charset="0"/>
              </a:rPr>
              <a:t> </a:t>
            </a:r>
            <a:r>
              <a:rPr lang="hr-HR" sz="1100" dirty="0">
                <a:latin typeface="Arial" panose="020B0604020202020204" pitchFamily="34" charset="0"/>
                <a:cs typeface="Arial" panose="020B0604020202020204" pitchFamily="34" charset="0"/>
              </a:rPr>
              <a:t>EUR 3.1m</a:t>
            </a:r>
            <a:r>
              <a:rPr lang="en-GB" sz="1100" dirty="0">
                <a:latin typeface="Arial" panose="020B0604020202020204" pitchFamily="34" charset="0"/>
                <a:ea typeface="Calibri" panose="020F0502020204030204" pitchFamily="34" charset="0"/>
              </a:rPr>
              <a:t> with the </a:t>
            </a:r>
            <a:r>
              <a:rPr lang="en-GB" sz="1100" dirty="0">
                <a:latin typeface="Arial" panose="020B0604020202020204" pitchFamily="34" charset="0"/>
                <a:cs typeface="Arial" panose="020B0604020202020204" pitchFamily="34" charset="0"/>
              </a:rPr>
              <a:t>gross margin of </a:t>
            </a:r>
            <a:r>
              <a:rPr lang="hr-HR" sz="1100" dirty="0">
                <a:latin typeface="Arial" panose="020B0604020202020204" pitchFamily="34" charset="0"/>
                <a:cs typeface="Arial" panose="020B0604020202020204" pitchFamily="34" charset="0"/>
              </a:rPr>
              <a:t>31.0</a:t>
            </a:r>
            <a:r>
              <a:rPr lang="en-GB" sz="1100" dirty="0">
                <a:latin typeface="Arial" panose="020B0604020202020204" pitchFamily="34" charset="0"/>
                <a:cs typeface="Arial" panose="020B0604020202020204" pitchFamily="34" charset="0"/>
              </a:rPr>
              <a:t>%</a:t>
            </a:r>
            <a:r>
              <a:rPr lang="hr-HR" sz="1100" dirty="0">
                <a:latin typeface="Arial" panose="020B0604020202020204" pitchFamily="34" charset="0"/>
                <a:ea typeface="Calibri" panose="020F0502020204030204" pitchFamily="34" charset="0"/>
              </a:rPr>
              <a:t>,</a:t>
            </a:r>
          </a:p>
          <a:p>
            <a:pPr marL="171450" indent="-171450" algn="just">
              <a:lnSpc>
                <a:spcPct val="150000"/>
              </a:lnSpc>
              <a:buFont typeface="Arial" panose="020B0604020202020204" pitchFamily="34" charset="0"/>
              <a:buChar char="•"/>
            </a:pPr>
            <a:r>
              <a:rPr lang="en-GB" sz="1100" b="1" dirty="0">
                <a:latin typeface="Arial" panose="020B0604020202020204" pitchFamily="34" charset="0"/>
                <a:cs typeface="Arial" panose="020B0604020202020204" pitchFamily="34" charset="0"/>
              </a:rPr>
              <a:t>EBIT </a:t>
            </a:r>
            <a:r>
              <a:rPr lang="en-GB" sz="1100" dirty="0">
                <a:latin typeface="Arial" panose="020B0604020202020204" pitchFamily="34" charset="0"/>
                <a:cs typeface="Arial" panose="020B0604020202020204" pitchFamily="34" charset="0"/>
              </a:rPr>
              <a:t>→ </a:t>
            </a:r>
            <a:r>
              <a:rPr lang="hr-HR" sz="1100" dirty="0" err="1">
                <a:latin typeface="Arial" panose="020B0604020202020204" pitchFamily="34" charset="0"/>
                <a:cs typeface="Arial" panose="020B0604020202020204" pitchFamily="34" charset="0"/>
              </a:rPr>
              <a:t>reported</a:t>
            </a:r>
            <a:r>
              <a:rPr lang="hr-HR" sz="1100" dirty="0">
                <a:latin typeface="Arial" panose="020B0604020202020204" pitchFamily="34" charset="0"/>
                <a:cs typeface="Arial" panose="020B0604020202020204" pitchFamily="34" charset="0"/>
              </a:rPr>
              <a:t> </a:t>
            </a:r>
            <a:r>
              <a:rPr lang="hr-HR" sz="1100" dirty="0" err="1">
                <a:latin typeface="Arial" panose="020B0604020202020204" pitchFamily="34" charset="0"/>
                <a:cs typeface="Arial" panose="020B0604020202020204" pitchFamily="34" charset="0"/>
              </a:rPr>
              <a:t>lower</a:t>
            </a:r>
            <a:r>
              <a:rPr lang="en-GB" sz="1100" dirty="0">
                <a:latin typeface="Arial" panose="020B0604020202020204" pitchFamily="34" charset="0"/>
                <a:cs typeface="Arial" panose="020B0604020202020204" pitchFamily="34" charset="0"/>
              </a:rPr>
              <a:t> </a:t>
            </a:r>
            <a:r>
              <a:rPr lang="hr-HR" sz="1100" dirty="0">
                <a:latin typeface="Arial" panose="020B0604020202020204" pitchFamily="34" charset="0"/>
                <a:cs typeface="Arial" panose="020B0604020202020204" pitchFamily="34" charset="0"/>
              </a:rPr>
              <a:t>EUR 7.6m,</a:t>
            </a:r>
            <a:r>
              <a:rPr lang="en-GB" sz="1100" dirty="0">
                <a:latin typeface="Arial" panose="020B0604020202020204" pitchFamily="34" charset="0"/>
                <a:cs typeface="Arial" panose="020B0604020202020204" pitchFamily="34" charset="0"/>
              </a:rPr>
              <a:t> normalized </a:t>
            </a:r>
            <a:r>
              <a:rPr lang="hr-HR" sz="1100" dirty="0" err="1">
                <a:latin typeface="Arial" panose="020B0604020202020204" pitchFamily="34" charset="0"/>
                <a:cs typeface="Arial" panose="020B0604020202020204" pitchFamily="34" charset="0"/>
              </a:rPr>
              <a:t>lower</a:t>
            </a:r>
            <a:r>
              <a:rPr lang="hr-HR" sz="1100" dirty="0">
                <a:latin typeface="Arial" panose="020B0604020202020204" pitchFamily="34" charset="0"/>
                <a:cs typeface="Arial" panose="020B0604020202020204" pitchFamily="34" charset="0"/>
              </a:rPr>
              <a:t> EUR 6.2m</a:t>
            </a:r>
            <a:r>
              <a:rPr lang="en-GB" sz="1100" dirty="0">
                <a:latin typeface="Arial" panose="020B0604020202020204" pitchFamily="34" charset="0"/>
                <a:cs typeface="Arial" panose="020B0604020202020204" pitchFamily="34" charset="0"/>
              </a:rPr>
              <a:t>. </a:t>
            </a:r>
            <a:r>
              <a:rPr lang="hr-HR" sz="1100" dirty="0">
                <a:latin typeface="Arial" panose="020B0604020202020204" pitchFamily="34" charset="0"/>
                <a:cs typeface="Arial" panose="020B0604020202020204" pitchFamily="34" charset="0"/>
              </a:rPr>
              <a:t>S</a:t>
            </a:r>
            <a:r>
              <a:rPr lang="en-US" sz="1100" dirty="0" err="1">
                <a:effectLst/>
                <a:latin typeface="Arial" panose="020B0604020202020204" pitchFamily="34" charset="0"/>
                <a:ea typeface="Calibri" panose="020F0502020204030204" pitchFamily="34" charset="0"/>
              </a:rPr>
              <a:t>ignificant</a:t>
            </a:r>
            <a:r>
              <a:rPr lang="en-US" sz="1100" dirty="0">
                <a:effectLst/>
                <a:latin typeface="Arial" panose="020B0604020202020204" pitchFamily="34" charset="0"/>
                <a:ea typeface="Calibri" panose="020F0502020204030204" pitchFamily="34" charset="0"/>
              </a:rPr>
              <a:t> negative impact on the operating profit (EBIT) came from: </a:t>
            </a:r>
            <a:r>
              <a:rPr lang="en-US" sz="1100" dirty="0" err="1">
                <a:effectLst/>
                <a:latin typeface="Arial" panose="020B0604020202020204" pitchFamily="34" charset="0"/>
                <a:ea typeface="Calibri" panose="020F0502020204030204" pitchFamily="34" charset="0"/>
              </a:rPr>
              <a:t>i</a:t>
            </a:r>
            <a:r>
              <a:rPr lang="en-US" sz="1100" dirty="0">
                <a:effectLst/>
                <a:latin typeface="Arial" panose="020B0604020202020204" pitchFamily="34" charset="0"/>
                <a:ea typeface="Calibri" panose="020F0502020204030204" pitchFamily="34" charset="0"/>
              </a:rPr>
              <a:t>) an increase in the costs of raw materials, packaging and energy of EUR 9.3m (+8.3%), ii) investing in improving the material status of employees</a:t>
            </a:r>
            <a:r>
              <a:rPr lang="hr-HR" sz="1100" dirty="0">
                <a:latin typeface="Arial" panose="020B0604020202020204" pitchFamily="34" charset="0"/>
                <a:ea typeface="Calibri" panose="020F0502020204030204" pitchFamily="34" charset="0"/>
              </a:rPr>
              <a:t> </a:t>
            </a:r>
            <a:r>
              <a:rPr lang="en-US" sz="1100" dirty="0">
                <a:effectLst/>
                <a:latin typeface="Arial" panose="020B0604020202020204" pitchFamily="34" charset="0"/>
                <a:ea typeface="Calibri" panose="020F0502020204030204" pitchFamily="34" charset="0"/>
              </a:rPr>
              <a:t>EUR 3.2m (+5.6%), and iii) the investment cycle, which resulted in an increase in depreciation costs of EUR 0.9m (+8.5%)</a:t>
            </a:r>
            <a:r>
              <a:rPr lang="hr-HR" sz="1100" dirty="0">
                <a:effectLst/>
                <a:latin typeface="Arial" panose="020B0604020202020204" pitchFamily="34" charset="0"/>
                <a:ea typeface="Calibri" panose="020F0502020204030204" pitchFamily="34" charset="0"/>
              </a:rPr>
              <a:t>,</a:t>
            </a:r>
          </a:p>
          <a:p>
            <a:pPr marL="171450" indent="-171450" algn="just">
              <a:lnSpc>
                <a:spcPct val="150000"/>
              </a:lnSpc>
              <a:buFont typeface="Arial" panose="020B0604020202020204" pitchFamily="34" charset="0"/>
              <a:buChar char="•"/>
            </a:pPr>
            <a:r>
              <a:rPr lang="en-GB" sz="1100" b="1" dirty="0">
                <a:latin typeface="Arial" panose="020B0604020202020204" pitchFamily="34" charset="0"/>
                <a:cs typeface="Arial" panose="020B0604020202020204" pitchFamily="34" charset="0"/>
              </a:rPr>
              <a:t>Net profit after MI </a:t>
            </a:r>
            <a:r>
              <a:rPr lang="en-GB" sz="1100" dirty="0">
                <a:latin typeface="Arial" panose="020B0604020202020204" pitchFamily="34" charset="0"/>
                <a:cs typeface="Arial" panose="020B0604020202020204" pitchFamily="34" charset="0"/>
              </a:rPr>
              <a:t>→ </a:t>
            </a:r>
            <a:r>
              <a:rPr lang="hr-HR" sz="1100" dirty="0" err="1">
                <a:latin typeface="Arial" panose="020B0604020202020204" pitchFamily="34" charset="0"/>
                <a:cs typeface="Arial" panose="020B0604020202020204" pitchFamily="34" charset="0"/>
              </a:rPr>
              <a:t>reported</a:t>
            </a:r>
            <a:r>
              <a:rPr lang="hr-HR" sz="1100" dirty="0">
                <a:latin typeface="Arial" panose="020B0604020202020204" pitchFamily="34" charset="0"/>
                <a:cs typeface="Arial" panose="020B0604020202020204" pitchFamily="34" charset="0"/>
              </a:rPr>
              <a:t> </a:t>
            </a:r>
            <a:r>
              <a:rPr lang="hr-HR" sz="1100" dirty="0" err="1">
                <a:latin typeface="Arial" panose="020B0604020202020204" pitchFamily="34" charset="0"/>
                <a:cs typeface="Arial" panose="020B0604020202020204" pitchFamily="34" charset="0"/>
              </a:rPr>
              <a:t>higher</a:t>
            </a:r>
            <a:r>
              <a:rPr lang="en-GB" sz="1100" dirty="0">
                <a:latin typeface="Arial" panose="020B0604020202020204" pitchFamily="34" charset="0"/>
                <a:cs typeface="Arial" panose="020B0604020202020204" pitchFamily="34" charset="0"/>
              </a:rPr>
              <a:t> EUR </a:t>
            </a:r>
            <a:r>
              <a:rPr lang="hr-HR" sz="1100" dirty="0">
                <a:latin typeface="Arial" panose="020B0604020202020204" pitchFamily="34" charset="0"/>
                <a:cs typeface="Arial" panose="020B0604020202020204" pitchFamily="34" charset="0"/>
              </a:rPr>
              <a:t>13.5</a:t>
            </a:r>
            <a:r>
              <a:rPr lang="en-GB" sz="1100" dirty="0">
                <a:latin typeface="Arial" panose="020B0604020202020204" pitchFamily="34" charset="0"/>
                <a:cs typeface="Arial" panose="020B0604020202020204" pitchFamily="34" charset="0"/>
              </a:rPr>
              <a:t>m, </a:t>
            </a:r>
            <a:r>
              <a:rPr lang="en-US" sz="1100" dirty="0">
                <a:latin typeface="Arial" panose="020B0604020202020204" pitchFamily="34" charset="0"/>
                <a:cs typeface="Arial" panose="020B0604020202020204" pitchFamily="34" charset="0"/>
              </a:rPr>
              <a:t>due to the impact of tax benefits based on the Investment Promotion Act in the amount of EUR 19.7m, while at the normalized level it is lower by EUR 5.0m. </a:t>
            </a:r>
            <a:endParaRPr lang="en-GB" sz="1100" dirty="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defRPr/>
            </a:pPr>
            <a:endParaRPr lang="en-GB" sz="1000" dirty="0">
              <a:solidFill>
                <a:prstClr val="black"/>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64AFBB7-7FCD-4270-81D2-2A62BF398213}"/>
              </a:ext>
            </a:extLst>
          </p:cNvPr>
          <p:cNvSpPr txBox="1"/>
          <p:nvPr/>
        </p:nvSpPr>
        <p:spPr>
          <a:xfrm>
            <a:off x="360000" y="6444000"/>
            <a:ext cx="8728802" cy="138499"/>
          </a:xfrm>
          <a:prstGeom prst="rect">
            <a:avLst/>
          </a:prstGeom>
          <a:noFill/>
        </p:spPr>
        <p:txBody>
          <a:bodyPr wrap="square" lIns="0" tIns="0" rIns="0" bIns="0" rtlCol="0">
            <a:spAutoFit/>
          </a:bodyPr>
          <a:lstStyle/>
          <a:p>
            <a:r>
              <a:rPr lang="en-GB" sz="900" baseline="30000" dirty="0">
                <a:latin typeface="Arial" panose="020B0604020202020204" pitchFamily="34" charset="0"/>
                <a:cs typeface="Arial" panose="020B0604020202020204" pitchFamily="34" charset="0"/>
              </a:rPr>
              <a:t>1</a:t>
            </a:r>
            <a:r>
              <a:rPr lang="en-GB" sz="900" dirty="0">
                <a:latin typeface="Arial" panose="020B0604020202020204" pitchFamily="34" charset="0"/>
                <a:cs typeface="Arial" panose="020B0604020202020204" pitchFamily="34" charset="0"/>
              </a:rPr>
              <a:t>Normalized for one-off impact</a:t>
            </a:r>
            <a:r>
              <a:rPr lang="hr-HR" sz="900" dirty="0">
                <a:latin typeface="Arial" panose="020B0604020202020204" pitchFamily="34" charset="0"/>
                <a:cs typeface="Arial" panose="020B0604020202020204" pitchFamily="34" charset="0"/>
              </a:rPr>
              <a:t>.</a:t>
            </a:r>
          </a:p>
        </p:txBody>
      </p:sp>
      <p:sp>
        <p:nvSpPr>
          <p:cNvPr id="2" name="Slide Number Placeholder 1">
            <a:extLst>
              <a:ext uri="{FF2B5EF4-FFF2-40B4-BE49-F238E27FC236}">
                <a16:creationId xmlns:a16="http://schemas.microsoft.com/office/drawing/2014/main" id="{62DC428F-25DC-7DE5-3E1D-3E53C6AA61EB}"/>
              </a:ext>
            </a:extLst>
          </p:cNvPr>
          <p:cNvSpPr>
            <a:spLocks noGrp="1"/>
          </p:cNvSpPr>
          <p:nvPr>
            <p:ph type="sldNum" sz="quarter" idx="4"/>
          </p:nvPr>
        </p:nvSpPr>
        <p:spPr/>
        <p:txBody>
          <a:bodyPr/>
          <a:lstStyle/>
          <a:p>
            <a:fld id="{03C49B60-8C98-4D63-B047-F5300F692749}" type="slidenum">
              <a:rPr lang="hr-HR" smtClean="0"/>
              <a:pPr/>
              <a:t>5</a:t>
            </a:fld>
            <a:endParaRPr lang="hr-HR"/>
          </a:p>
        </p:txBody>
      </p:sp>
      <p:graphicFrame>
        <p:nvGraphicFramePr>
          <p:cNvPr id="3" name="Table 2">
            <a:extLst>
              <a:ext uri="{FF2B5EF4-FFF2-40B4-BE49-F238E27FC236}">
                <a16:creationId xmlns:a16="http://schemas.microsoft.com/office/drawing/2014/main" id="{5A4CFC21-DA5D-42A2-C5C5-19FE40F31178}"/>
              </a:ext>
            </a:extLst>
          </p:cNvPr>
          <p:cNvGraphicFramePr>
            <a:graphicFrameLocks noGrp="1"/>
          </p:cNvGraphicFramePr>
          <p:nvPr>
            <p:extLst>
              <p:ext uri="{D42A27DB-BD31-4B8C-83A1-F6EECF244321}">
                <p14:modId xmlns:p14="http://schemas.microsoft.com/office/powerpoint/2010/main" val="1274137855"/>
              </p:ext>
            </p:extLst>
          </p:nvPr>
        </p:nvGraphicFramePr>
        <p:xfrm>
          <a:off x="360000" y="720000"/>
          <a:ext cx="11520004" cy="3024000"/>
        </p:xfrm>
        <a:graphic>
          <a:graphicData uri="http://schemas.openxmlformats.org/drawingml/2006/table">
            <a:tbl>
              <a:tblPr/>
              <a:tblGrid>
                <a:gridCol w="2005420">
                  <a:extLst>
                    <a:ext uri="{9D8B030D-6E8A-4147-A177-3AD203B41FA5}">
                      <a16:colId xmlns:a16="http://schemas.microsoft.com/office/drawing/2014/main" val="1189635396"/>
                    </a:ext>
                  </a:extLst>
                </a:gridCol>
                <a:gridCol w="1189323">
                  <a:extLst>
                    <a:ext uri="{9D8B030D-6E8A-4147-A177-3AD203B41FA5}">
                      <a16:colId xmlns:a16="http://schemas.microsoft.com/office/drawing/2014/main" val="2179441377"/>
                    </a:ext>
                  </a:extLst>
                </a:gridCol>
                <a:gridCol w="1189323">
                  <a:extLst>
                    <a:ext uri="{9D8B030D-6E8A-4147-A177-3AD203B41FA5}">
                      <a16:colId xmlns:a16="http://schemas.microsoft.com/office/drawing/2014/main" val="3365645944"/>
                    </a:ext>
                  </a:extLst>
                </a:gridCol>
                <a:gridCol w="1189323">
                  <a:extLst>
                    <a:ext uri="{9D8B030D-6E8A-4147-A177-3AD203B41FA5}">
                      <a16:colId xmlns:a16="http://schemas.microsoft.com/office/drawing/2014/main" val="1829348606"/>
                    </a:ext>
                  </a:extLst>
                </a:gridCol>
                <a:gridCol w="1189323">
                  <a:extLst>
                    <a:ext uri="{9D8B030D-6E8A-4147-A177-3AD203B41FA5}">
                      <a16:colId xmlns:a16="http://schemas.microsoft.com/office/drawing/2014/main" val="2046426556"/>
                    </a:ext>
                  </a:extLst>
                </a:gridCol>
                <a:gridCol w="1189323">
                  <a:extLst>
                    <a:ext uri="{9D8B030D-6E8A-4147-A177-3AD203B41FA5}">
                      <a16:colId xmlns:a16="http://schemas.microsoft.com/office/drawing/2014/main" val="1589422984"/>
                    </a:ext>
                  </a:extLst>
                </a:gridCol>
                <a:gridCol w="1189323">
                  <a:extLst>
                    <a:ext uri="{9D8B030D-6E8A-4147-A177-3AD203B41FA5}">
                      <a16:colId xmlns:a16="http://schemas.microsoft.com/office/drawing/2014/main" val="1524966367"/>
                    </a:ext>
                  </a:extLst>
                </a:gridCol>
                <a:gridCol w="1189323">
                  <a:extLst>
                    <a:ext uri="{9D8B030D-6E8A-4147-A177-3AD203B41FA5}">
                      <a16:colId xmlns:a16="http://schemas.microsoft.com/office/drawing/2014/main" val="3532489380"/>
                    </a:ext>
                  </a:extLst>
                </a:gridCol>
                <a:gridCol w="1189323">
                  <a:extLst>
                    <a:ext uri="{9D8B030D-6E8A-4147-A177-3AD203B41FA5}">
                      <a16:colId xmlns:a16="http://schemas.microsoft.com/office/drawing/2014/main" val="960131638"/>
                    </a:ext>
                  </a:extLst>
                </a:gridCol>
              </a:tblGrid>
              <a:tr h="252000">
                <a:tc>
                  <a:txBody>
                    <a:bodyPr/>
                    <a:lstStyle/>
                    <a:p>
                      <a:pPr algn="l" fontAlgn="ctr"/>
                      <a:r>
                        <a:rPr lang="hr-HR" sz="1200" b="1" i="0" u="none" strike="noStrike" noProof="0" dirty="0" err="1">
                          <a:solidFill>
                            <a:srgbClr val="000000"/>
                          </a:solidFill>
                          <a:effectLst/>
                          <a:latin typeface="Arial" panose="020B0604020202020204" pitchFamily="34" charset="0"/>
                        </a:rPr>
                        <a:t>Food</a:t>
                      </a:r>
                      <a:r>
                        <a:rPr lang="hr-HR" sz="1200" b="1" i="0" u="none" strike="noStrike" noProof="0" dirty="0">
                          <a:solidFill>
                            <a:srgbClr val="000000"/>
                          </a:solidFill>
                          <a:effectLst/>
                          <a:latin typeface="Arial" panose="020B0604020202020204" pitchFamily="34" charset="0"/>
                        </a:rPr>
                        <a:t> segment</a:t>
                      </a:r>
                      <a:endParaRPr lang="en-GB" sz="1200" b="1" i="0" u="none" strike="noStrike" noProof="0" dirty="0">
                        <a:solidFill>
                          <a:srgbClr val="000000"/>
                        </a:solidFill>
                        <a:effectLst/>
                        <a:latin typeface="Arial" panose="020B0604020202020204" pitchFamily="34" charset="0"/>
                      </a:endParaRPr>
                    </a:p>
                  </a:txBody>
                  <a:tcPr marL="85725" marR="0" marT="0" marB="0" anchor="ctr">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9D9D9"/>
                    </a:solidFill>
                  </a:tcPr>
                </a:tc>
                <a:tc gridSpan="4">
                  <a:txBody>
                    <a:bodyPr/>
                    <a:lstStyle/>
                    <a:p>
                      <a:pPr algn="ctr" fontAlgn="ctr"/>
                      <a:r>
                        <a:rPr lang="en-GB" sz="1200" b="1" i="0" u="none" strike="noStrike" noProof="0" dirty="0">
                          <a:solidFill>
                            <a:srgbClr val="000000"/>
                          </a:solidFill>
                          <a:effectLst/>
                          <a:latin typeface="Arial" panose="020B0604020202020204" pitchFamily="34" charset="0"/>
                        </a:rPr>
                        <a:t>REPORTED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9D9D9"/>
                    </a:solidFill>
                  </a:tcPr>
                </a:tc>
                <a:tc hMerge="1">
                  <a:txBody>
                    <a:bodyPr/>
                    <a:lstStyle/>
                    <a:p>
                      <a:endParaRPr lang="hr-HR"/>
                    </a:p>
                  </a:txBody>
                  <a:tcPr/>
                </a:tc>
                <a:tc hMerge="1">
                  <a:txBody>
                    <a:bodyPr/>
                    <a:lstStyle/>
                    <a:p>
                      <a:endParaRPr lang="hr-HR"/>
                    </a:p>
                  </a:txBody>
                  <a:tcPr/>
                </a:tc>
                <a:tc hMerge="1">
                  <a:txBody>
                    <a:bodyPr/>
                    <a:lstStyle/>
                    <a:p>
                      <a:endParaRPr lang="hr-HR"/>
                    </a:p>
                  </a:txBody>
                  <a:tcPr/>
                </a:tc>
                <a:tc gridSpan="4">
                  <a:txBody>
                    <a:bodyPr/>
                    <a:lstStyle/>
                    <a:p>
                      <a:pPr algn="ctr" fontAlgn="ctr"/>
                      <a:r>
                        <a:rPr lang="en-GB" sz="1200" b="1" i="0" u="none" strike="noStrike" noProof="0" dirty="0">
                          <a:solidFill>
                            <a:srgbClr val="000000"/>
                          </a:solidFill>
                          <a:effectLst/>
                          <a:latin typeface="Arial" panose="020B0604020202020204" pitchFamily="34" charset="0"/>
                        </a:rPr>
                        <a:t>NORMALIZED</a:t>
                      </a:r>
                      <a:r>
                        <a:rPr lang="hr-HR" sz="1200" b="1" i="0" u="none" strike="noStrike" baseline="30000" noProof="0" dirty="0">
                          <a:solidFill>
                            <a:srgbClr val="000000"/>
                          </a:solidFill>
                          <a:effectLst/>
                          <a:latin typeface="Arial" panose="020B0604020202020204" pitchFamily="34" charset="0"/>
                        </a:rPr>
                        <a:t>1</a:t>
                      </a:r>
                      <a:endParaRPr lang="en-GB" sz="1200" b="1" i="0" u="none" strike="noStrike" baseline="30000" noProof="0"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D9D9D9"/>
                    </a:solidFill>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4148459371"/>
                  </a:ext>
                </a:extLst>
              </a:tr>
              <a:tr h="252000">
                <a:tc>
                  <a:txBody>
                    <a:bodyPr/>
                    <a:lstStyle/>
                    <a:p>
                      <a:pPr algn="l" fontAlgn="ctr"/>
                      <a:r>
                        <a:rPr lang="en-GB" sz="1200" b="1" i="1" u="none" strike="noStrike" noProof="0" dirty="0">
                          <a:solidFill>
                            <a:srgbClr val="000000"/>
                          </a:solidFill>
                          <a:effectLst/>
                          <a:latin typeface="Arial" panose="020B0604020202020204" pitchFamily="34" charset="0"/>
                          <a:cs typeface="Arial" panose="020B0604020202020204" pitchFamily="34" charset="0"/>
                        </a:rPr>
                        <a:t>(in EUR</a:t>
                      </a:r>
                      <a:r>
                        <a:rPr lang="hr-HR" sz="1200" b="1" i="1" u="none" strike="noStrike" noProof="0" dirty="0">
                          <a:solidFill>
                            <a:srgbClr val="000000"/>
                          </a:solidFill>
                          <a:effectLst/>
                          <a:latin typeface="Arial" panose="020B0604020202020204" pitchFamily="34" charset="0"/>
                          <a:cs typeface="Arial" panose="020B0604020202020204" pitchFamily="34" charset="0"/>
                        </a:rPr>
                        <a:t>m</a:t>
                      </a:r>
                      <a:r>
                        <a:rPr lang="en-GB" sz="1200" b="1" i="1" u="none" strike="noStrike" noProof="0" dirty="0">
                          <a:solidFill>
                            <a:srgbClr val="000000"/>
                          </a:solidFill>
                          <a:effectLst/>
                          <a:latin typeface="Arial" panose="020B0604020202020204" pitchFamily="34" charset="0"/>
                          <a:cs typeface="Arial" panose="020B0604020202020204" pitchFamily="34" charset="0"/>
                        </a:rPr>
                        <a:t>)</a:t>
                      </a:r>
                    </a:p>
                  </a:txBody>
                  <a:tcPr marL="85725" marR="0" marT="0"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1" i="0" u="none" strike="noStrike" dirty="0">
                          <a:solidFill>
                            <a:srgbClr val="000000"/>
                          </a:solidFill>
                          <a:effectLst/>
                          <a:latin typeface="Arial" panose="020B0604020202020204" pitchFamily="34" charset="0"/>
                        </a:rPr>
                        <a:t>1H 2022</a:t>
                      </a:r>
                    </a:p>
                  </a:txBody>
                  <a:tcPr marL="0" marR="0" marT="0"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r-HR" sz="1200" b="1" i="0" u="none" strike="noStrike" dirty="0">
                          <a:solidFill>
                            <a:srgbClr val="000000"/>
                          </a:solidFill>
                          <a:effectLst/>
                          <a:latin typeface="Arial" panose="020B0604020202020204" pitchFamily="34" charset="0"/>
                        </a:rPr>
                        <a:t>1H 2023</a:t>
                      </a:r>
                    </a:p>
                  </a:txBody>
                  <a:tcPr marL="0" marR="0" marT="0" marB="0" anchor="ctr">
                    <a:lnL>
                      <a:noFill/>
                    </a:lnL>
                    <a:lnR w="6350" cap="flat" cmpd="sng" algn="ctr">
                      <a:solidFill>
                        <a:srgbClr val="000000"/>
                      </a:solidFill>
                      <a:prstDash val="dash"/>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l-GR" sz="1200" b="1" i="0" u="none" strike="noStrike" dirty="0">
                          <a:solidFill>
                            <a:srgbClr val="000000"/>
                          </a:solidFill>
                          <a:effectLst/>
                          <a:latin typeface="Calibri" panose="020F0502020204030204" pitchFamily="34" charset="0"/>
                        </a:rPr>
                        <a:t>Δ</a:t>
                      </a:r>
                    </a:p>
                  </a:txBody>
                  <a:tcPr marL="0" marR="0" marT="0" marB="0" anchor="ctr">
                    <a:lnL w="6350" cap="flat" cmpd="sng" algn="ctr">
                      <a:solidFill>
                        <a:srgbClr val="000000"/>
                      </a:solidFill>
                      <a:prstDash val="dash"/>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1" i="0" u="none" strike="noStrike" dirty="0">
                          <a:solidFill>
                            <a:srgbClr val="000000"/>
                          </a:solidFill>
                          <a:effectLst/>
                          <a:latin typeface="Arial" panose="020B0604020202020204" pitchFamily="34" charset="0"/>
                        </a:rPr>
                        <a:t>%</a:t>
                      </a:r>
                    </a:p>
                  </a:txBody>
                  <a:tcPr marL="0" marR="0" marT="0"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1" i="0" u="none" strike="noStrike" dirty="0">
                          <a:solidFill>
                            <a:srgbClr val="000000"/>
                          </a:solidFill>
                          <a:effectLst/>
                          <a:latin typeface="Arial" panose="020B0604020202020204" pitchFamily="34" charset="0"/>
                        </a:rPr>
                        <a:t>1H 2022</a:t>
                      </a:r>
                    </a:p>
                  </a:txBody>
                  <a:tcPr marL="0" marR="0" marT="0"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1" i="0" u="none" strike="noStrike" dirty="0">
                          <a:solidFill>
                            <a:srgbClr val="000000"/>
                          </a:solidFill>
                          <a:effectLst/>
                          <a:latin typeface="Arial" panose="020B0604020202020204" pitchFamily="34" charset="0"/>
                        </a:rPr>
                        <a:t>1H 2023</a:t>
                      </a:r>
                    </a:p>
                  </a:txBody>
                  <a:tcPr marL="0" marR="0" marT="0" marB="0" anchor="ctr">
                    <a:lnL>
                      <a:noFill/>
                    </a:lnL>
                    <a:lnR w="6350" cap="flat" cmpd="sng" algn="ctr">
                      <a:solidFill>
                        <a:srgbClr val="000000"/>
                      </a:solidFill>
                      <a:prstDash val="dash"/>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1200" b="1" i="0" u="none" strike="noStrike" noProof="0" dirty="0">
                          <a:solidFill>
                            <a:srgbClr val="000000"/>
                          </a:solidFill>
                          <a:effectLst/>
                          <a:latin typeface="Arial" panose="020B0604020202020204" pitchFamily="34" charset="0"/>
                          <a:cs typeface="Arial" panose="020B0604020202020204" pitchFamily="34" charset="0"/>
                        </a:rPr>
                        <a:t>Δ</a:t>
                      </a:r>
                    </a:p>
                  </a:txBody>
                  <a:tcPr marL="0" marR="0" marT="0" marB="0" anchor="ctr">
                    <a:lnL w="6350" cap="flat" cmpd="sng" algn="ctr">
                      <a:solidFill>
                        <a:srgbClr val="000000"/>
                      </a:solidFill>
                      <a:prstDash val="dash"/>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noProof="0" dirty="0">
                          <a:solidFill>
                            <a:srgbClr val="000000"/>
                          </a:solidFill>
                          <a:effectLst/>
                          <a:latin typeface="Arial" panose="020B0604020202020204" pitchFamily="34" charset="0"/>
                          <a:cs typeface="Arial" panose="020B0604020202020204" pitchFamily="34" charset="0"/>
                        </a:rPr>
                        <a:t>%</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454255"/>
                  </a:ext>
                </a:extLst>
              </a:tr>
              <a:tr h="252000">
                <a:tc>
                  <a:txBody>
                    <a:bodyPr/>
                    <a:lstStyle/>
                    <a:p>
                      <a:pPr algn="l" fontAlgn="ctr"/>
                      <a:r>
                        <a:rPr lang="en-GB" sz="1200" b="0" i="0" u="none" strike="noStrike" noProof="0" dirty="0">
                          <a:solidFill>
                            <a:srgbClr val="000000"/>
                          </a:solidFill>
                          <a:effectLst/>
                          <a:latin typeface="Arial" panose="020B0604020202020204" pitchFamily="34" charset="0"/>
                        </a:rPr>
                        <a:t>Sales revenue</a:t>
                      </a:r>
                    </a:p>
                  </a:txBody>
                  <a:tcPr marL="85725"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hr-HR" sz="1200" b="0" i="0" u="none" strike="noStrike" dirty="0">
                          <a:solidFill>
                            <a:srgbClr val="000000"/>
                          </a:solidFill>
                          <a:effectLst/>
                          <a:latin typeface="Arial" panose="020B0604020202020204" pitchFamily="34" charset="0"/>
                        </a:rPr>
                        <a:t>254.0</a:t>
                      </a:r>
                    </a:p>
                  </a:txBody>
                  <a:tcPr marL="0" marR="34290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265.2</a:t>
                      </a:r>
                    </a:p>
                  </a:txBody>
                  <a:tcPr marL="0" marR="342900" marT="0" marB="0" anchor="ctr">
                    <a:lnL>
                      <a:noFill/>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11.2</a:t>
                      </a:r>
                    </a:p>
                  </a:txBody>
                  <a:tcPr marL="0" marR="342900" marT="0" marB="0" anchor="ctr">
                    <a:lnL w="6350" cap="flat" cmpd="sng" algn="ctr">
                      <a:solidFill>
                        <a:srgbClr val="0000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hr-HR" sz="1200" b="0" i="0" u="none" strike="noStrike" dirty="0">
                          <a:solidFill>
                            <a:srgbClr val="000000"/>
                          </a:solidFill>
                          <a:effectLst/>
                          <a:latin typeface="Arial" panose="020B0604020202020204" pitchFamily="34" charset="0"/>
                        </a:rPr>
                        <a:t>4.4%</a:t>
                      </a:r>
                    </a:p>
                  </a:txBody>
                  <a:tcPr marL="0" marR="34290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hr-HR" sz="1200" b="0" i="0" u="none" strike="noStrike" dirty="0">
                          <a:solidFill>
                            <a:srgbClr val="000000"/>
                          </a:solidFill>
                          <a:effectLst/>
                          <a:latin typeface="Arial" panose="020B0604020202020204" pitchFamily="34" charset="0"/>
                        </a:rPr>
                        <a:t>254.0</a:t>
                      </a:r>
                    </a:p>
                  </a:txBody>
                  <a:tcPr marL="0" marR="34290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265.2</a:t>
                      </a:r>
                    </a:p>
                  </a:txBody>
                  <a:tcPr marL="0" marR="342900" marT="0" marB="0" anchor="ctr">
                    <a:lnL>
                      <a:noFill/>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11.2</a:t>
                      </a:r>
                      <a:endParaRPr lang="hr-HR" sz="1200" b="0" i="0" u="none" strike="noStrike" dirty="0">
                        <a:solidFill>
                          <a:srgbClr val="000000"/>
                        </a:solidFill>
                        <a:effectLst/>
                        <a:latin typeface="Arial" panose="020B0604020202020204" pitchFamily="34" charset="0"/>
                      </a:endParaRPr>
                    </a:p>
                  </a:txBody>
                  <a:tcPr marL="0" marR="342900" marT="0" marB="0" anchor="ctr">
                    <a:lnL w="6350" cap="flat" cmpd="sng" algn="ctr">
                      <a:solidFill>
                        <a:srgbClr val="0000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hr-HR" sz="1200" b="0" i="0" u="none" strike="noStrike" dirty="0">
                          <a:solidFill>
                            <a:srgbClr val="000000"/>
                          </a:solidFill>
                          <a:effectLst/>
                          <a:latin typeface="Arial" panose="020B0604020202020204" pitchFamily="34" charset="0"/>
                        </a:rPr>
                        <a:t>4.4%</a:t>
                      </a:r>
                    </a:p>
                  </a:txBody>
                  <a:tcPr marL="0" marR="34290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25280630"/>
                  </a:ext>
                </a:extLst>
              </a:tr>
              <a:tr h="252000">
                <a:tc>
                  <a:txBody>
                    <a:bodyPr/>
                    <a:lstStyle/>
                    <a:p>
                      <a:pPr algn="l" fontAlgn="ctr"/>
                      <a:r>
                        <a:rPr lang="en-GB" sz="1200" b="0" i="0" u="none" strike="noStrike" noProof="0" dirty="0">
                          <a:solidFill>
                            <a:srgbClr val="000000"/>
                          </a:solidFill>
                          <a:effectLst/>
                          <a:latin typeface="Arial" panose="020B0604020202020204" pitchFamily="34" charset="0"/>
                        </a:rPr>
                        <a:t>Gross profit</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85.2</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82.1</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 (3.1)</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 (3.6%)</a:t>
                      </a: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85.2</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82.1</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 (3.1)</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 (3.6%)</a:t>
                      </a:r>
                    </a:p>
                  </a:txBody>
                  <a:tcPr marL="0" marR="342900" marT="0" marB="0" anchor="ctr">
                    <a:lnL>
                      <a:noFill/>
                    </a:lnL>
                    <a:lnR>
                      <a:noFill/>
                    </a:lnR>
                    <a:lnT>
                      <a:noFill/>
                    </a:lnT>
                    <a:lnB>
                      <a:noFill/>
                    </a:lnB>
                  </a:tcPr>
                </a:tc>
                <a:extLst>
                  <a:ext uri="{0D108BD9-81ED-4DB2-BD59-A6C34878D82A}">
                    <a16:rowId xmlns:a16="http://schemas.microsoft.com/office/drawing/2014/main" val="1164129437"/>
                  </a:ext>
                </a:extLst>
              </a:tr>
              <a:tr h="252000">
                <a:tc>
                  <a:txBody>
                    <a:bodyPr/>
                    <a:lstStyle/>
                    <a:p>
                      <a:pPr algn="l" fontAlgn="ctr"/>
                      <a:r>
                        <a:rPr lang="en-GB" sz="1200" b="0" i="0" u="none" strike="noStrike" noProof="0">
                          <a:solidFill>
                            <a:srgbClr val="000000"/>
                          </a:solidFill>
                          <a:effectLst/>
                          <a:latin typeface="Arial" panose="020B0604020202020204" pitchFamily="34" charset="0"/>
                        </a:rPr>
                        <a:t>EBITDA</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33.8</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27.1</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 (6.7)</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 (19.8%)</a:t>
                      </a: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33.1</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27.8</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 (5.4)</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 (16.2%)</a:t>
                      </a:r>
                    </a:p>
                  </a:txBody>
                  <a:tcPr marL="0" marR="342900" marT="0" marB="0" anchor="ctr">
                    <a:lnL>
                      <a:noFill/>
                    </a:lnL>
                    <a:lnR>
                      <a:noFill/>
                    </a:lnR>
                    <a:lnT>
                      <a:noFill/>
                    </a:lnT>
                    <a:lnB>
                      <a:noFill/>
                    </a:lnB>
                  </a:tcPr>
                </a:tc>
                <a:extLst>
                  <a:ext uri="{0D108BD9-81ED-4DB2-BD59-A6C34878D82A}">
                    <a16:rowId xmlns:a16="http://schemas.microsoft.com/office/drawing/2014/main" val="3618498025"/>
                  </a:ext>
                </a:extLst>
              </a:tr>
              <a:tr h="252000">
                <a:tc>
                  <a:txBody>
                    <a:bodyPr/>
                    <a:lstStyle/>
                    <a:p>
                      <a:pPr algn="l" fontAlgn="ctr"/>
                      <a:r>
                        <a:rPr lang="en-GB" sz="1200" b="0" i="0" u="none" strike="noStrike" noProof="0">
                          <a:solidFill>
                            <a:srgbClr val="000000"/>
                          </a:solidFill>
                          <a:effectLst/>
                          <a:latin typeface="Arial" panose="020B0604020202020204" pitchFamily="34" charset="0"/>
                        </a:rPr>
                        <a:t>EBIT</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23.2</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15.6</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 (7.6)</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 (32.6%)</a:t>
                      </a: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22.6</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16.3</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 (6.2)</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 (27.7%)</a:t>
                      </a:r>
                    </a:p>
                  </a:txBody>
                  <a:tcPr marL="0" marR="342900" marT="0" marB="0" anchor="ctr">
                    <a:lnL>
                      <a:noFill/>
                    </a:lnL>
                    <a:lnR>
                      <a:noFill/>
                    </a:lnR>
                    <a:lnT>
                      <a:noFill/>
                    </a:lnT>
                    <a:lnB>
                      <a:noFill/>
                    </a:lnB>
                  </a:tcPr>
                </a:tc>
                <a:extLst>
                  <a:ext uri="{0D108BD9-81ED-4DB2-BD59-A6C34878D82A}">
                    <a16:rowId xmlns:a16="http://schemas.microsoft.com/office/drawing/2014/main" val="636446784"/>
                  </a:ext>
                </a:extLst>
              </a:tr>
              <a:tr h="252000">
                <a:tc>
                  <a:txBody>
                    <a:bodyPr/>
                    <a:lstStyle/>
                    <a:p>
                      <a:pPr algn="l" fontAlgn="ctr"/>
                      <a:r>
                        <a:rPr lang="en-GB" sz="1200" b="0" i="0" u="none" strike="noStrike" noProof="0">
                          <a:solidFill>
                            <a:srgbClr val="000000"/>
                          </a:solidFill>
                          <a:effectLst/>
                          <a:latin typeface="Arial" panose="020B0604020202020204" pitchFamily="34" charset="0"/>
                        </a:rPr>
                        <a:t>Net profit after MI</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18.7</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32.2</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13.5</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71.9%</a:t>
                      </a: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18.1</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13.0</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 (5.0)</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 (27.9%)</a:t>
                      </a:r>
                    </a:p>
                  </a:txBody>
                  <a:tcPr marL="0" marR="342900" marT="0" marB="0" anchor="ctr">
                    <a:lnL>
                      <a:noFill/>
                    </a:lnL>
                    <a:lnR>
                      <a:noFill/>
                    </a:lnR>
                    <a:lnT>
                      <a:noFill/>
                    </a:lnT>
                    <a:lnB>
                      <a:noFill/>
                    </a:lnB>
                  </a:tcPr>
                </a:tc>
                <a:extLst>
                  <a:ext uri="{0D108BD9-81ED-4DB2-BD59-A6C34878D82A}">
                    <a16:rowId xmlns:a16="http://schemas.microsoft.com/office/drawing/2014/main" val="3183959893"/>
                  </a:ext>
                </a:extLst>
              </a:tr>
              <a:tr h="252000">
                <a:tc>
                  <a:txBody>
                    <a:bodyPr/>
                    <a:lstStyle/>
                    <a:p>
                      <a:pPr algn="l" fontAlgn="ctr"/>
                      <a:endParaRPr lang="en-GB" sz="1200" b="0" i="0" u="none" strike="noStrike" noProof="0" dirty="0">
                        <a:solidFill>
                          <a:srgbClr val="000000"/>
                        </a:solidFill>
                        <a:effectLst/>
                        <a:latin typeface="Arial" panose="020B0604020202020204" pitchFamily="34" charset="0"/>
                      </a:endParaRPr>
                    </a:p>
                  </a:txBody>
                  <a:tcPr marL="85725" marR="0" marT="0" marB="0" anchor="ctr">
                    <a:lnL>
                      <a:noFill/>
                    </a:lnL>
                    <a:lnR>
                      <a:noFill/>
                    </a:lnR>
                    <a:lnT>
                      <a:noFill/>
                    </a:lnT>
                    <a:lnB>
                      <a:noFill/>
                    </a:lnB>
                  </a:tcPr>
                </a:tc>
                <a:tc>
                  <a:txBody>
                    <a:bodyPr/>
                    <a:lstStyle/>
                    <a:p>
                      <a:pPr algn="r" fontAlgn="ct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endParaRPr lang="hr-HR" sz="1200" b="0" i="0" u="none" strike="noStrike">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 </a:t>
                      </a:r>
                    </a:p>
                  </a:txBody>
                  <a:tcPr marL="0" marR="342900" marT="0" marB="0" anchor="ctr">
                    <a:lnL>
                      <a:noFill/>
                    </a:lnL>
                    <a:lnR>
                      <a:noFill/>
                    </a:lnR>
                    <a:lnT>
                      <a:noFill/>
                    </a:lnT>
                    <a:lnB>
                      <a:noFill/>
                    </a:lnB>
                  </a:tcPr>
                </a:tc>
                <a:tc>
                  <a:txBody>
                    <a:bodyPr/>
                    <a:lstStyle/>
                    <a:p>
                      <a:pPr algn="r" fontAlgn="ct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endParaRPr lang="hr-HR" sz="1200" b="0" i="0" u="none" strike="noStrike">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extLst>
                  <a:ext uri="{0D108BD9-81ED-4DB2-BD59-A6C34878D82A}">
                    <a16:rowId xmlns:a16="http://schemas.microsoft.com/office/drawing/2014/main" val="2188926261"/>
                  </a:ext>
                </a:extLst>
              </a:tr>
              <a:tr h="252000">
                <a:tc>
                  <a:txBody>
                    <a:bodyPr/>
                    <a:lstStyle/>
                    <a:p>
                      <a:pPr algn="l" fontAlgn="ctr"/>
                      <a:r>
                        <a:rPr lang="en-GB" sz="1200" b="0" i="0" u="none" strike="noStrike" noProof="0" dirty="0">
                          <a:solidFill>
                            <a:srgbClr val="000000"/>
                          </a:solidFill>
                          <a:effectLst/>
                          <a:latin typeface="Arial" panose="020B0604020202020204" pitchFamily="34" charset="0"/>
                        </a:rPr>
                        <a:t>Gross margin</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33.5%</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31.0%</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-259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33.5%</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31.0%</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-259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extLst>
                  <a:ext uri="{0D108BD9-81ED-4DB2-BD59-A6C34878D82A}">
                    <a16:rowId xmlns:a16="http://schemas.microsoft.com/office/drawing/2014/main" val="3060002776"/>
                  </a:ext>
                </a:extLst>
              </a:tr>
              <a:tr h="252000">
                <a:tc>
                  <a:txBody>
                    <a:bodyPr/>
                    <a:lstStyle/>
                    <a:p>
                      <a:pPr algn="l" fontAlgn="ctr"/>
                      <a:r>
                        <a:rPr lang="en-GB" sz="1200" b="0" i="0" u="none" strike="noStrike" noProof="0" dirty="0">
                          <a:solidFill>
                            <a:srgbClr val="000000"/>
                          </a:solidFill>
                          <a:effectLst/>
                          <a:latin typeface="Arial" panose="020B0604020202020204" pitchFamily="34" charset="0"/>
                        </a:rPr>
                        <a:t>EBITDA margin</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13.3%</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10.2%</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-308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13.0%</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10.5%</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-257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extLst>
                  <a:ext uri="{0D108BD9-81ED-4DB2-BD59-A6C34878D82A}">
                    <a16:rowId xmlns:a16="http://schemas.microsoft.com/office/drawing/2014/main" val="2164225042"/>
                  </a:ext>
                </a:extLst>
              </a:tr>
              <a:tr h="252000">
                <a:tc>
                  <a:txBody>
                    <a:bodyPr/>
                    <a:lstStyle/>
                    <a:p>
                      <a:pPr algn="l" fontAlgn="ctr"/>
                      <a:r>
                        <a:rPr lang="en-GB" sz="1200" b="0" i="0" u="none" strike="noStrike" noProof="0">
                          <a:solidFill>
                            <a:srgbClr val="000000"/>
                          </a:solidFill>
                          <a:effectLst/>
                          <a:latin typeface="Arial" panose="020B0604020202020204" pitchFamily="34" charset="0"/>
                        </a:rPr>
                        <a:t>EBIT margin</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9.1%</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5.9%</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-324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8.9%</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6.1%</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-273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extLst>
                  <a:ext uri="{0D108BD9-81ED-4DB2-BD59-A6C34878D82A}">
                    <a16:rowId xmlns:a16="http://schemas.microsoft.com/office/drawing/2014/main" val="2481481916"/>
                  </a:ext>
                </a:extLst>
              </a:tr>
              <a:tr h="252000">
                <a:tc>
                  <a:txBody>
                    <a:bodyPr/>
                    <a:lstStyle/>
                    <a:p>
                      <a:pPr algn="l" fontAlgn="ctr"/>
                      <a:r>
                        <a:rPr lang="en-GB" sz="1200" b="0" i="0" u="none" strike="noStrike" noProof="0">
                          <a:solidFill>
                            <a:srgbClr val="000000"/>
                          </a:solidFill>
                          <a:effectLst/>
                          <a:latin typeface="Arial" panose="020B0604020202020204" pitchFamily="34" charset="0"/>
                        </a:rPr>
                        <a:t>Net profit margin after MI</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7.4%</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12.1%</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+476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7.1%</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4.9%</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-220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extLst>
                  <a:ext uri="{0D108BD9-81ED-4DB2-BD59-A6C34878D82A}">
                    <a16:rowId xmlns:a16="http://schemas.microsoft.com/office/drawing/2014/main" val="1973494391"/>
                  </a:ext>
                </a:extLst>
              </a:tr>
            </a:tbl>
          </a:graphicData>
        </a:graphic>
      </p:graphicFrame>
    </p:spTree>
    <p:extLst>
      <p:ext uri="{BB962C8B-B14F-4D97-AF65-F5344CB8AC3E}">
        <p14:creationId xmlns:p14="http://schemas.microsoft.com/office/powerpoint/2010/main" val="102207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2"/>
          </p:nvPr>
        </p:nvSpPr>
        <p:spPr>
          <a:xfrm>
            <a:off x="360000" y="6588000"/>
            <a:ext cx="2743200" cy="252000"/>
          </a:xfrm>
        </p:spPr>
        <p:txBody>
          <a:bodyPr/>
          <a:lstStyle/>
          <a:p>
            <a:r>
              <a:rPr lang="sr-Latn-RS" dirty="0"/>
              <a:t>21st July 2023</a:t>
            </a:r>
            <a:endParaRPr lang="hr-HR" dirty="0"/>
          </a:p>
        </p:txBody>
      </p:sp>
      <p:sp>
        <p:nvSpPr>
          <p:cNvPr id="55" name="Rectangle 2"/>
          <p:cNvSpPr txBox="1">
            <a:spLocks noChangeArrowheads="1"/>
          </p:cNvSpPr>
          <p:nvPr/>
        </p:nvSpPr>
        <p:spPr>
          <a:xfrm>
            <a:off x="360000" y="180000"/>
            <a:ext cx="11532640" cy="408058"/>
          </a:xfrm>
          <a:prstGeom prst="rect">
            <a:avLst/>
          </a:prstGeom>
          <a:no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latin typeface="Arial" panose="020B0604020202020204" pitchFamily="34" charset="0"/>
                <a:cs typeface="Arial" panose="020B0604020202020204" pitchFamily="34" charset="0"/>
              </a:rPr>
              <a:t>Pharmaceutical segment </a:t>
            </a:r>
            <a:r>
              <a:rPr lang="hr-HR" sz="1800" b="1" dirty="0">
                <a:latin typeface="Arial" panose="020B0604020202020204" pitchFamily="34" charset="0"/>
                <a:cs typeface="Arial" panose="020B0604020202020204" pitchFamily="34" charset="0"/>
              </a:rPr>
              <a:t>– </a:t>
            </a:r>
            <a:r>
              <a:rPr lang="hr-HR" sz="1800" b="1" dirty="0" err="1">
                <a:latin typeface="Arial" panose="020B0604020202020204" pitchFamily="34" charset="0"/>
                <a:cs typeface="Arial" panose="020B0604020202020204" pitchFamily="34" charset="0"/>
              </a:rPr>
              <a:t>higher</a:t>
            </a:r>
            <a:r>
              <a:rPr lang="hr-HR" sz="1800" b="1" dirty="0">
                <a:latin typeface="Arial" panose="020B0604020202020204" pitchFamily="34" charset="0"/>
                <a:cs typeface="Arial" panose="020B0604020202020204" pitchFamily="34" charset="0"/>
              </a:rPr>
              <a:t> </a:t>
            </a:r>
            <a:r>
              <a:rPr lang="hr-HR" sz="1800" b="1" dirty="0" err="1">
                <a:latin typeface="Arial" panose="020B0604020202020204" pitchFamily="34" charset="0"/>
                <a:cs typeface="Arial" panose="020B0604020202020204" pitchFamily="34" charset="0"/>
              </a:rPr>
              <a:t>revenues</a:t>
            </a:r>
            <a:r>
              <a:rPr lang="hr-HR" sz="1800" b="1" dirty="0">
                <a:latin typeface="Arial" panose="020B0604020202020204" pitchFamily="34" charset="0"/>
                <a:cs typeface="Arial" panose="020B0604020202020204" pitchFamily="34" charset="0"/>
              </a:rPr>
              <a:t> </a:t>
            </a:r>
            <a:r>
              <a:rPr lang="hr-HR" sz="1800" b="1" dirty="0" err="1">
                <a:latin typeface="Arial" panose="020B0604020202020204" pitchFamily="34" charset="0"/>
                <a:cs typeface="Arial" panose="020B0604020202020204" pitchFamily="34" charset="0"/>
              </a:rPr>
              <a:t>and</a:t>
            </a:r>
            <a:r>
              <a:rPr lang="hr-HR" sz="1800" b="1" dirty="0">
                <a:latin typeface="Arial" panose="020B0604020202020204" pitchFamily="34" charset="0"/>
                <a:cs typeface="Arial" panose="020B0604020202020204" pitchFamily="34" charset="0"/>
              </a:rPr>
              <a:t> </a:t>
            </a:r>
            <a:r>
              <a:rPr lang="hr-HR" sz="1800" b="1" dirty="0" err="1">
                <a:latin typeface="Arial" panose="020B0604020202020204" pitchFamily="34" charset="0"/>
                <a:cs typeface="Arial" panose="020B0604020202020204" pitchFamily="34" charset="0"/>
              </a:rPr>
              <a:t>margins</a:t>
            </a:r>
            <a:endParaRPr lang="en-GB" sz="1800" b="1" dirty="0">
              <a:latin typeface="Arial" panose="020B0604020202020204" pitchFamily="34" charset="0"/>
              <a:cs typeface="Arial" panose="020B0604020202020204" pitchFamily="34" charset="0"/>
            </a:endParaRPr>
          </a:p>
        </p:txBody>
      </p:sp>
      <p:sp>
        <p:nvSpPr>
          <p:cNvPr id="7" name="TextBox 6"/>
          <p:cNvSpPr txBox="1"/>
          <p:nvPr/>
        </p:nvSpPr>
        <p:spPr>
          <a:xfrm>
            <a:off x="360000" y="3960000"/>
            <a:ext cx="11520000" cy="2138278"/>
          </a:xfrm>
          <a:prstGeom prst="rect">
            <a:avLst/>
          </a:prstGeom>
          <a:noFill/>
          <a:ln w="12700">
            <a:noFill/>
            <a:prstDash val="solid"/>
          </a:ln>
        </p:spPr>
        <p:txBody>
          <a:bodyPr wrap="square" lIns="0" tIns="0" rIns="0" bIns="0" rtlCol="0">
            <a:spAutoFit/>
          </a:bodyPr>
          <a:lstStyle/>
          <a:p>
            <a:pPr algn="just">
              <a:lnSpc>
                <a:spcPct val="150000"/>
              </a:lnSpc>
              <a:spcAft>
                <a:spcPts val="300"/>
              </a:spcAft>
            </a:pPr>
            <a:r>
              <a:rPr lang="en-GB" sz="1200" b="1" u="sng" dirty="0">
                <a:latin typeface="Arial" panose="020B0604020202020204" pitchFamily="34" charset="0"/>
                <a:cs typeface="Arial" panose="020B0604020202020204" pitchFamily="34" charset="0"/>
              </a:rPr>
              <a:t>Pharmaceuticals segment profitability in 1 - 6 202</a:t>
            </a:r>
            <a:r>
              <a:rPr lang="hr-HR" sz="1200" b="1" u="sng" dirty="0">
                <a:latin typeface="Arial" panose="020B0604020202020204" pitchFamily="34" charset="0"/>
                <a:cs typeface="Arial" panose="020B0604020202020204" pitchFamily="34" charset="0"/>
              </a:rPr>
              <a:t>3</a:t>
            </a:r>
            <a:r>
              <a:rPr lang="en-GB" sz="1200" b="1" u="sng" dirty="0">
                <a:latin typeface="Arial" panose="020B0604020202020204" pitchFamily="34" charset="0"/>
                <a:cs typeface="Arial" panose="020B0604020202020204" pitchFamily="34" charset="0"/>
              </a:rPr>
              <a:t>:</a:t>
            </a:r>
          </a:p>
          <a:p>
            <a:pPr marL="171450" lvl="0" indent="-171450" algn="just">
              <a:lnSpc>
                <a:spcPct val="150000"/>
              </a:lnSpc>
              <a:spcAft>
                <a:spcPts val="300"/>
              </a:spcAft>
              <a:buFont typeface="Arial" panose="020B0604020202020204" pitchFamily="34" charset="0"/>
              <a:buChar char="•"/>
              <a:defRPr/>
            </a:pPr>
            <a:r>
              <a:rPr lang="en-GB" sz="1100" b="1" dirty="0">
                <a:latin typeface="Arial" panose="020B0604020202020204" pitchFamily="34" charset="0"/>
                <a:cs typeface="Arial" panose="020B0604020202020204" pitchFamily="34" charset="0"/>
              </a:rPr>
              <a:t>Gross profit </a:t>
            </a:r>
            <a:r>
              <a:rPr lang="en-GB" sz="1100" dirty="0">
                <a:latin typeface="Arial" panose="020B0604020202020204" pitchFamily="34" charset="0"/>
                <a:cs typeface="Arial" panose="020B0604020202020204" pitchFamily="34" charset="0"/>
              </a:rPr>
              <a:t>→ is higher</a:t>
            </a:r>
            <a:r>
              <a:rPr lang="hr-HR" sz="1100" dirty="0">
                <a:latin typeface="Arial" panose="020B0604020202020204" pitchFamily="34" charset="0"/>
                <a:cs typeface="Arial" panose="020B0604020202020204" pitchFamily="34" charset="0"/>
              </a:rPr>
              <a:t> EUR</a:t>
            </a:r>
            <a:r>
              <a:rPr lang="en-GB" sz="1100" dirty="0">
                <a:latin typeface="Arial" panose="020B0604020202020204" pitchFamily="34" charset="0"/>
                <a:cs typeface="Arial" panose="020B0604020202020204" pitchFamily="34" charset="0"/>
              </a:rPr>
              <a:t> </a:t>
            </a:r>
            <a:r>
              <a:rPr lang="hr-HR" sz="1100" dirty="0">
                <a:latin typeface="Arial" panose="020B0604020202020204" pitchFamily="34" charset="0"/>
                <a:cs typeface="Arial" panose="020B0604020202020204" pitchFamily="34" charset="0"/>
              </a:rPr>
              <a:t>8.4m</a:t>
            </a:r>
            <a:r>
              <a:rPr lang="en-GB"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with an increase in gross margin from 47.</a:t>
            </a:r>
            <a:r>
              <a:rPr lang="hr-HR" sz="1100" dirty="0">
                <a:latin typeface="Arial" panose="020B0604020202020204" pitchFamily="34" charset="0"/>
                <a:cs typeface="Arial" panose="020B0604020202020204" pitchFamily="34" charset="0"/>
              </a:rPr>
              <a:t>6</a:t>
            </a:r>
            <a:r>
              <a:rPr lang="en-US" sz="1100" dirty="0">
                <a:latin typeface="Arial" panose="020B0604020202020204" pitchFamily="34" charset="0"/>
                <a:cs typeface="Arial" panose="020B0604020202020204" pitchFamily="34" charset="0"/>
              </a:rPr>
              <a:t>% to </a:t>
            </a:r>
            <a:r>
              <a:rPr lang="hr-HR" sz="1100" dirty="0">
                <a:latin typeface="Arial" panose="020B0604020202020204" pitchFamily="34" charset="0"/>
                <a:cs typeface="Arial" panose="020B0604020202020204" pitchFamily="34" charset="0"/>
              </a:rPr>
              <a:t>49.5</a:t>
            </a:r>
            <a:r>
              <a:rPr lang="en-US" sz="1100"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a:p>
            <a:pPr marL="171450" lvl="0" indent="-171450" algn="just">
              <a:lnSpc>
                <a:spcPct val="150000"/>
              </a:lnSpc>
              <a:spcBef>
                <a:spcPts val="600"/>
              </a:spcBef>
              <a:spcAft>
                <a:spcPts val="600"/>
              </a:spcAft>
              <a:buFont typeface="Arial" panose="020B0604020202020204" pitchFamily="34" charset="0"/>
              <a:buChar char="•"/>
            </a:pPr>
            <a:r>
              <a:rPr lang="en-GB" sz="1100" b="1" dirty="0">
                <a:latin typeface="Arial" panose="020B0604020202020204" pitchFamily="34" charset="0"/>
                <a:cs typeface="Arial" panose="020B0604020202020204" pitchFamily="34" charset="0"/>
              </a:rPr>
              <a:t>EBIT </a:t>
            </a:r>
            <a:r>
              <a:rPr lang="en-GB" sz="1100" dirty="0">
                <a:latin typeface="Arial" panose="020B0604020202020204" pitchFamily="34" charset="0"/>
                <a:cs typeface="Arial" panose="020B0604020202020204" pitchFamily="34" charset="0"/>
              </a:rPr>
              <a:t>→</a:t>
            </a:r>
            <a:r>
              <a:rPr lang="hr-HR"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is EUR </a:t>
            </a:r>
            <a:r>
              <a:rPr lang="hr-HR" sz="1100" dirty="0">
                <a:latin typeface="Arial" panose="020B0604020202020204" pitchFamily="34" charset="0"/>
                <a:cs typeface="Arial" panose="020B0604020202020204" pitchFamily="34" charset="0"/>
              </a:rPr>
              <a:t>6.5</a:t>
            </a:r>
            <a:r>
              <a:rPr lang="en-GB" sz="1100" dirty="0">
                <a:latin typeface="Arial" panose="020B0604020202020204" pitchFamily="34" charset="0"/>
                <a:cs typeface="Arial" panose="020B0604020202020204" pitchFamily="34" charset="0"/>
              </a:rPr>
              <a:t>m higher</a:t>
            </a:r>
            <a:r>
              <a:rPr lang="hr-HR" sz="1100" dirty="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The most significant impact on the increase in operating profit (EBIT) came from the growth of sales revenues and increase in gross margin, while certain negative impact comes from the movements in foreign exchange differences on trade receivables and trade payables (EUR -0.4m in 1 – 6 2023; EUR 1.0m in 1 – 6 2022),</a:t>
            </a:r>
            <a:endParaRPr lang="hr-HR" sz="1100" dirty="0">
              <a:latin typeface="Arial" panose="020B0604020202020204" pitchFamily="34" charset="0"/>
              <a:cs typeface="Arial" panose="020B0604020202020204" pitchFamily="34" charset="0"/>
            </a:endParaRPr>
          </a:p>
          <a:p>
            <a:pPr marL="171450" lvl="0" indent="-171450" algn="just">
              <a:lnSpc>
                <a:spcPct val="150000"/>
              </a:lnSpc>
              <a:spcBef>
                <a:spcPts val="600"/>
              </a:spcBef>
              <a:spcAft>
                <a:spcPts val="600"/>
              </a:spcAft>
              <a:buFont typeface="Arial" panose="020B0604020202020204" pitchFamily="34" charset="0"/>
              <a:buChar char="•"/>
            </a:pPr>
            <a:r>
              <a:rPr lang="en-GB" sz="1100" b="1" dirty="0">
                <a:latin typeface="Arial" panose="020B0604020202020204" pitchFamily="34" charset="0"/>
                <a:cs typeface="Arial" panose="020B0604020202020204" pitchFamily="34" charset="0"/>
              </a:rPr>
              <a:t>Net profit after MI </a:t>
            </a:r>
            <a:r>
              <a:rPr lang="en-GB" sz="1100" dirty="0">
                <a:latin typeface="Arial" panose="020B0604020202020204" pitchFamily="34" charset="0"/>
                <a:cs typeface="Arial" panose="020B0604020202020204" pitchFamily="34" charset="0"/>
              </a:rPr>
              <a:t>→ is EUR </a:t>
            </a:r>
            <a:r>
              <a:rPr lang="hr-HR" sz="1100" dirty="0">
                <a:latin typeface="Arial" panose="020B0604020202020204" pitchFamily="34" charset="0"/>
                <a:cs typeface="Arial" panose="020B0604020202020204" pitchFamily="34" charset="0"/>
              </a:rPr>
              <a:t>5.4</a:t>
            </a:r>
            <a:r>
              <a:rPr lang="en-GB" sz="1100" dirty="0">
                <a:latin typeface="Arial" panose="020B0604020202020204" pitchFamily="34" charset="0"/>
                <a:cs typeface="Arial" panose="020B0604020202020204" pitchFamily="34" charset="0"/>
              </a:rPr>
              <a:t>m higher. </a:t>
            </a:r>
            <a:r>
              <a:rPr lang="en-US" sz="1100" dirty="0">
                <a:latin typeface="Arial" panose="020B0604020202020204" pitchFamily="34" charset="0"/>
                <a:cs typeface="Arial" panose="020B0604020202020204" pitchFamily="34" charset="0"/>
              </a:rPr>
              <a:t>In addition to the impact above the EBIT level, net profit after minority interests was impacted by higher tax expense following the higher profit before tax.</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300"/>
              </a:spcAft>
              <a:buFont typeface="Arial" panose="020B0604020202020204" pitchFamily="34" charset="0"/>
              <a:buChar char="•"/>
              <a:defRPr/>
            </a:pPr>
            <a:endParaRPr lang="en-GB"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93EA51C-AFCF-489A-8051-E50B300AFD00}"/>
              </a:ext>
            </a:extLst>
          </p:cNvPr>
          <p:cNvSpPr txBox="1"/>
          <p:nvPr/>
        </p:nvSpPr>
        <p:spPr>
          <a:xfrm>
            <a:off x="360000" y="6444000"/>
            <a:ext cx="11520000" cy="138499"/>
          </a:xfrm>
          <a:prstGeom prst="rect">
            <a:avLst/>
          </a:prstGeom>
          <a:noFill/>
        </p:spPr>
        <p:txBody>
          <a:bodyPr wrap="square" lIns="0" tIns="0" rIns="0" bIns="0" rtlCol="0">
            <a:spAutoFit/>
          </a:bodyPr>
          <a:lstStyle/>
          <a:p>
            <a:r>
              <a:rPr lang="en-GB" sz="800" baseline="30000" dirty="0">
                <a:latin typeface="Arial" panose="020B0604020202020204" pitchFamily="34" charset="0"/>
                <a:cs typeface="Arial" panose="020B0604020202020204" pitchFamily="34" charset="0"/>
              </a:rPr>
              <a:t>1</a:t>
            </a:r>
            <a:r>
              <a:rPr lang="en-GB" sz="800" dirty="0">
                <a:latin typeface="Arial" panose="020B0604020202020204" pitchFamily="34" charset="0"/>
                <a:cs typeface="Arial" panose="020B0604020202020204" pitchFamily="34" charset="0"/>
              </a:rPr>
              <a:t>Normalized for one-off </a:t>
            </a:r>
            <a:r>
              <a:rPr lang="en-GB" sz="900" dirty="0">
                <a:latin typeface="Arial" panose="020B0604020202020204" pitchFamily="34" charset="0"/>
                <a:cs typeface="Arial" panose="020B0604020202020204" pitchFamily="34" charset="0"/>
              </a:rPr>
              <a:t>impacts</a:t>
            </a:r>
            <a:r>
              <a:rPr lang="hr-HR" sz="800" dirty="0">
                <a:latin typeface="Arial" panose="020B0604020202020204" pitchFamily="34" charset="0"/>
                <a:cs typeface="Arial" panose="020B0604020202020204" pitchFamily="34" charset="0"/>
              </a:rPr>
              <a:t>.</a:t>
            </a:r>
          </a:p>
        </p:txBody>
      </p:sp>
      <p:sp>
        <p:nvSpPr>
          <p:cNvPr id="2" name="Slide Number Placeholder 1">
            <a:extLst>
              <a:ext uri="{FF2B5EF4-FFF2-40B4-BE49-F238E27FC236}">
                <a16:creationId xmlns:a16="http://schemas.microsoft.com/office/drawing/2014/main" id="{04A5AEAE-A256-5E57-8D95-BAFF5A36AE24}"/>
              </a:ext>
            </a:extLst>
          </p:cNvPr>
          <p:cNvSpPr>
            <a:spLocks noGrp="1"/>
          </p:cNvSpPr>
          <p:nvPr>
            <p:ph type="sldNum" sz="quarter" idx="4"/>
          </p:nvPr>
        </p:nvSpPr>
        <p:spPr/>
        <p:txBody>
          <a:bodyPr/>
          <a:lstStyle/>
          <a:p>
            <a:fld id="{03C49B60-8C98-4D63-B047-F5300F692749}" type="slidenum">
              <a:rPr lang="hr-HR" smtClean="0"/>
              <a:pPr/>
              <a:t>6</a:t>
            </a:fld>
            <a:endParaRPr lang="hr-HR"/>
          </a:p>
        </p:txBody>
      </p:sp>
      <p:graphicFrame>
        <p:nvGraphicFramePr>
          <p:cNvPr id="3" name="Table 2">
            <a:extLst>
              <a:ext uri="{FF2B5EF4-FFF2-40B4-BE49-F238E27FC236}">
                <a16:creationId xmlns:a16="http://schemas.microsoft.com/office/drawing/2014/main" id="{9ED19997-F8CE-A6DF-A691-76DB3324AB7F}"/>
              </a:ext>
            </a:extLst>
          </p:cNvPr>
          <p:cNvGraphicFramePr>
            <a:graphicFrameLocks noGrp="1"/>
          </p:cNvGraphicFramePr>
          <p:nvPr>
            <p:extLst>
              <p:ext uri="{D42A27DB-BD31-4B8C-83A1-F6EECF244321}">
                <p14:modId xmlns:p14="http://schemas.microsoft.com/office/powerpoint/2010/main" val="301984758"/>
              </p:ext>
            </p:extLst>
          </p:nvPr>
        </p:nvGraphicFramePr>
        <p:xfrm>
          <a:off x="360000" y="720000"/>
          <a:ext cx="11520004" cy="3024000"/>
        </p:xfrm>
        <a:graphic>
          <a:graphicData uri="http://schemas.openxmlformats.org/drawingml/2006/table">
            <a:tbl>
              <a:tblPr/>
              <a:tblGrid>
                <a:gridCol w="2005420">
                  <a:extLst>
                    <a:ext uri="{9D8B030D-6E8A-4147-A177-3AD203B41FA5}">
                      <a16:colId xmlns:a16="http://schemas.microsoft.com/office/drawing/2014/main" val="1189635396"/>
                    </a:ext>
                  </a:extLst>
                </a:gridCol>
                <a:gridCol w="1189323">
                  <a:extLst>
                    <a:ext uri="{9D8B030D-6E8A-4147-A177-3AD203B41FA5}">
                      <a16:colId xmlns:a16="http://schemas.microsoft.com/office/drawing/2014/main" val="2179441377"/>
                    </a:ext>
                  </a:extLst>
                </a:gridCol>
                <a:gridCol w="1189323">
                  <a:extLst>
                    <a:ext uri="{9D8B030D-6E8A-4147-A177-3AD203B41FA5}">
                      <a16:colId xmlns:a16="http://schemas.microsoft.com/office/drawing/2014/main" val="3365645944"/>
                    </a:ext>
                  </a:extLst>
                </a:gridCol>
                <a:gridCol w="1189323">
                  <a:extLst>
                    <a:ext uri="{9D8B030D-6E8A-4147-A177-3AD203B41FA5}">
                      <a16:colId xmlns:a16="http://schemas.microsoft.com/office/drawing/2014/main" val="1829348606"/>
                    </a:ext>
                  </a:extLst>
                </a:gridCol>
                <a:gridCol w="1189323">
                  <a:extLst>
                    <a:ext uri="{9D8B030D-6E8A-4147-A177-3AD203B41FA5}">
                      <a16:colId xmlns:a16="http://schemas.microsoft.com/office/drawing/2014/main" val="2046426556"/>
                    </a:ext>
                  </a:extLst>
                </a:gridCol>
                <a:gridCol w="1189323">
                  <a:extLst>
                    <a:ext uri="{9D8B030D-6E8A-4147-A177-3AD203B41FA5}">
                      <a16:colId xmlns:a16="http://schemas.microsoft.com/office/drawing/2014/main" val="1589422984"/>
                    </a:ext>
                  </a:extLst>
                </a:gridCol>
                <a:gridCol w="1189323">
                  <a:extLst>
                    <a:ext uri="{9D8B030D-6E8A-4147-A177-3AD203B41FA5}">
                      <a16:colId xmlns:a16="http://schemas.microsoft.com/office/drawing/2014/main" val="1524966367"/>
                    </a:ext>
                  </a:extLst>
                </a:gridCol>
                <a:gridCol w="1189323">
                  <a:extLst>
                    <a:ext uri="{9D8B030D-6E8A-4147-A177-3AD203B41FA5}">
                      <a16:colId xmlns:a16="http://schemas.microsoft.com/office/drawing/2014/main" val="3532489380"/>
                    </a:ext>
                  </a:extLst>
                </a:gridCol>
                <a:gridCol w="1189323">
                  <a:extLst>
                    <a:ext uri="{9D8B030D-6E8A-4147-A177-3AD203B41FA5}">
                      <a16:colId xmlns:a16="http://schemas.microsoft.com/office/drawing/2014/main" val="960131638"/>
                    </a:ext>
                  </a:extLst>
                </a:gridCol>
              </a:tblGrid>
              <a:tr h="252000">
                <a:tc>
                  <a:txBody>
                    <a:bodyPr/>
                    <a:lstStyle/>
                    <a:p>
                      <a:pPr algn="l" fontAlgn="ctr"/>
                      <a:r>
                        <a:rPr lang="hr-HR" sz="1200" b="1" i="0" u="none" strike="noStrike" noProof="0" dirty="0">
                          <a:solidFill>
                            <a:srgbClr val="000000"/>
                          </a:solidFill>
                          <a:effectLst/>
                          <a:latin typeface="Arial" panose="020B0604020202020204" pitchFamily="34" charset="0"/>
                        </a:rPr>
                        <a:t>Pharma segment</a:t>
                      </a:r>
                      <a:endParaRPr lang="en-GB" sz="1200" b="1" i="0" u="none" strike="noStrike" noProof="0" dirty="0">
                        <a:solidFill>
                          <a:srgbClr val="000000"/>
                        </a:solidFill>
                        <a:effectLst/>
                        <a:latin typeface="Arial" panose="020B0604020202020204" pitchFamily="34" charset="0"/>
                      </a:endParaRPr>
                    </a:p>
                  </a:txBody>
                  <a:tcPr marL="85725" marR="0" marT="0" marB="0" anchor="ctr">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9D9D9"/>
                    </a:solidFill>
                  </a:tcPr>
                </a:tc>
                <a:tc gridSpan="4">
                  <a:txBody>
                    <a:bodyPr/>
                    <a:lstStyle/>
                    <a:p>
                      <a:pPr algn="ctr" fontAlgn="ctr"/>
                      <a:r>
                        <a:rPr lang="en-GB" sz="1200" b="1" i="0" u="none" strike="noStrike" noProof="0" dirty="0">
                          <a:solidFill>
                            <a:srgbClr val="000000"/>
                          </a:solidFill>
                          <a:effectLst/>
                          <a:latin typeface="Arial" panose="020B0604020202020204" pitchFamily="34" charset="0"/>
                        </a:rPr>
                        <a:t>REPORTED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9D9D9"/>
                    </a:solidFill>
                  </a:tcPr>
                </a:tc>
                <a:tc hMerge="1">
                  <a:txBody>
                    <a:bodyPr/>
                    <a:lstStyle/>
                    <a:p>
                      <a:endParaRPr lang="hr-HR"/>
                    </a:p>
                  </a:txBody>
                  <a:tcPr/>
                </a:tc>
                <a:tc hMerge="1">
                  <a:txBody>
                    <a:bodyPr/>
                    <a:lstStyle/>
                    <a:p>
                      <a:endParaRPr lang="hr-HR"/>
                    </a:p>
                  </a:txBody>
                  <a:tcPr/>
                </a:tc>
                <a:tc hMerge="1">
                  <a:txBody>
                    <a:bodyPr/>
                    <a:lstStyle/>
                    <a:p>
                      <a:endParaRPr lang="hr-HR"/>
                    </a:p>
                  </a:txBody>
                  <a:tcPr/>
                </a:tc>
                <a:tc gridSpan="4">
                  <a:txBody>
                    <a:bodyPr/>
                    <a:lstStyle/>
                    <a:p>
                      <a:pPr algn="ctr" fontAlgn="ctr"/>
                      <a:r>
                        <a:rPr lang="en-GB" sz="1200" b="1" i="0" u="none" strike="noStrike" noProof="0" dirty="0">
                          <a:solidFill>
                            <a:srgbClr val="000000"/>
                          </a:solidFill>
                          <a:effectLst/>
                          <a:latin typeface="Arial" panose="020B0604020202020204" pitchFamily="34" charset="0"/>
                        </a:rPr>
                        <a:t>NORMALIZED</a:t>
                      </a:r>
                      <a:r>
                        <a:rPr lang="hr-HR" sz="1200" b="1" i="0" u="none" strike="noStrike" baseline="30000" noProof="0" dirty="0">
                          <a:solidFill>
                            <a:srgbClr val="000000"/>
                          </a:solidFill>
                          <a:effectLst/>
                          <a:latin typeface="Arial" panose="020B0604020202020204" pitchFamily="34" charset="0"/>
                        </a:rPr>
                        <a:t>1</a:t>
                      </a:r>
                      <a:endParaRPr lang="en-GB" sz="1200" b="1" i="0" u="none" strike="noStrike" baseline="30000" noProof="0"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D9D9D9"/>
                    </a:solidFill>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4148459371"/>
                  </a:ext>
                </a:extLst>
              </a:tr>
              <a:tr h="252000">
                <a:tc>
                  <a:txBody>
                    <a:bodyPr/>
                    <a:lstStyle/>
                    <a:p>
                      <a:pPr algn="l" fontAlgn="ctr"/>
                      <a:r>
                        <a:rPr lang="en-GB" sz="1200" b="1" i="1" u="none" strike="noStrike" noProof="0" dirty="0">
                          <a:solidFill>
                            <a:srgbClr val="000000"/>
                          </a:solidFill>
                          <a:effectLst/>
                          <a:latin typeface="Arial" panose="020B0604020202020204" pitchFamily="34" charset="0"/>
                          <a:cs typeface="Arial" panose="020B0604020202020204" pitchFamily="34" charset="0"/>
                        </a:rPr>
                        <a:t>(in EUR</a:t>
                      </a:r>
                      <a:r>
                        <a:rPr lang="hr-HR" sz="1200" b="1" i="1" u="none" strike="noStrike" noProof="0" dirty="0">
                          <a:solidFill>
                            <a:srgbClr val="000000"/>
                          </a:solidFill>
                          <a:effectLst/>
                          <a:latin typeface="Arial" panose="020B0604020202020204" pitchFamily="34" charset="0"/>
                          <a:cs typeface="Arial" panose="020B0604020202020204" pitchFamily="34" charset="0"/>
                        </a:rPr>
                        <a:t>m</a:t>
                      </a:r>
                      <a:r>
                        <a:rPr lang="en-GB" sz="1200" b="1" i="1" u="none" strike="noStrike" noProof="0" dirty="0">
                          <a:solidFill>
                            <a:srgbClr val="000000"/>
                          </a:solidFill>
                          <a:effectLst/>
                          <a:latin typeface="Arial" panose="020B0604020202020204" pitchFamily="34" charset="0"/>
                          <a:cs typeface="Arial" panose="020B0604020202020204" pitchFamily="34" charset="0"/>
                        </a:rPr>
                        <a:t>)</a:t>
                      </a:r>
                    </a:p>
                  </a:txBody>
                  <a:tcPr marL="85725" marR="0" marT="0"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1" i="0" u="none" strike="noStrike" dirty="0">
                          <a:solidFill>
                            <a:srgbClr val="000000"/>
                          </a:solidFill>
                          <a:effectLst/>
                          <a:latin typeface="Arial" panose="020B0604020202020204" pitchFamily="34" charset="0"/>
                        </a:rPr>
                        <a:t>1H 2022</a:t>
                      </a:r>
                    </a:p>
                  </a:txBody>
                  <a:tcPr marL="0" marR="0" marT="0"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r-HR" sz="1200" b="1" i="0" u="none" strike="noStrike" dirty="0">
                          <a:solidFill>
                            <a:srgbClr val="000000"/>
                          </a:solidFill>
                          <a:effectLst/>
                          <a:latin typeface="Arial" panose="020B0604020202020204" pitchFamily="34" charset="0"/>
                        </a:rPr>
                        <a:t>1H 2023</a:t>
                      </a:r>
                    </a:p>
                  </a:txBody>
                  <a:tcPr marL="0" marR="0" marT="0" marB="0" anchor="ctr">
                    <a:lnL>
                      <a:noFill/>
                    </a:lnL>
                    <a:lnR w="6350" cap="flat" cmpd="sng" algn="ctr">
                      <a:solidFill>
                        <a:srgbClr val="000000"/>
                      </a:solidFill>
                      <a:prstDash val="dash"/>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l-GR" sz="1200" b="1" i="0" u="none" strike="noStrike" dirty="0">
                          <a:solidFill>
                            <a:srgbClr val="000000"/>
                          </a:solidFill>
                          <a:effectLst/>
                          <a:latin typeface="Calibri" panose="020F0502020204030204" pitchFamily="34" charset="0"/>
                        </a:rPr>
                        <a:t>Δ</a:t>
                      </a:r>
                    </a:p>
                  </a:txBody>
                  <a:tcPr marL="0" marR="0" marT="0" marB="0" anchor="ctr">
                    <a:lnL w="6350" cap="flat" cmpd="sng" algn="ctr">
                      <a:solidFill>
                        <a:srgbClr val="000000"/>
                      </a:solidFill>
                      <a:prstDash val="dash"/>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1" i="0" u="none" strike="noStrike" dirty="0">
                          <a:solidFill>
                            <a:srgbClr val="000000"/>
                          </a:solidFill>
                          <a:effectLst/>
                          <a:latin typeface="Arial" panose="020B0604020202020204" pitchFamily="34" charset="0"/>
                        </a:rPr>
                        <a:t>%</a:t>
                      </a:r>
                    </a:p>
                  </a:txBody>
                  <a:tcPr marL="0" marR="0" marT="0"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1" i="0" u="none" strike="noStrike" dirty="0">
                          <a:solidFill>
                            <a:srgbClr val="000000"/>
                          </a:solidFill>
                          <a:effectLst/>
                          <a:latin typeface="Arial" panose="020B0604020202020204" pitchFamily="34" charset="0"/>
                        </a:rPr>
                        <a:t>1H 2022</a:t>
                      </a:r>
                    </a:p>
                  </a:txBody>
                  <a:tcPr marL="0" marR="0" marT="0"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1" i="0" u="none" strike="noStrike" dirty="0">
                          <a:solidFill>
                            <a:srgbClr val="000000"/>
                          </a:solidFill>
                          <a:effectLst/>
                          <a:latin typeface="Arial" panose="020B0604020202020204" pitchFamily="34" charset="0"/>
                        </a:rPr>
                        <a:t>1H 2023</a:t>
                      </a:r>
                    </a:p>
                  </a:txBody>
                  <a:tcPr marL="0" marR="0" marT="0" marB="0" anchor="ctr">
                    <a:lnL>
                      <a:noFill/>
                    </a:lnL>
                    <a:lnR w="6350" cap="flat" cmpd="sng" algn="ctr">
                      <a:solidFill>
                        <a:srgbClr val="000000"/>
                      </a:solidFill>
                      <a:prstDash val="dash"/>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1200" b="1" i="0" u="none" strike="noStrike" noProof="0" dirty="0">
                          <a:solidFill>
                            <a:srgbClr val="000000"/>
                          </a:solidFill>
                          <a:effectLst/>
                          <a:latin typeface="Arial" panose="020B0604020202020204" pitchFamily="34" charset="0"/>
                          <a:cs typeface="Arial" panose="020B0604020202020204" pitchFamily="34" charset="0"/>
                        </a:rPr>
                        <a:t>Δ</a:t>
                      </a:r>
                    </a:p>
                  </a:txBody>
                  <a:tcPr marL="0" marR="0" marT="0" marB="0" anchor="ctr">
                    <a:lnL w="6350" cap="flat" cmpd="sng" algn="ctr">
                      <a:solidFill>
                        <a:srgbClr val="000000"/>
                      </a:solidFill>
                      <a:prstDash val="dash"/>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noProof="0" dirty="0">
                          <a:solidFill>
                            <a:srgbClr val="000000"/>
                          </a:solidFill>
                          <a:effectLst/>
                          <a:latin typeface="Arial" panose="020B0604020202020204" pitchFamily="34" charset="0"/>
                          <a:cs typeface="Arial" panose="020B0604020202020204" pitchFamily="34" charset="0"/>
                        </a:rPr>
                        <a:t>%</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454255"/>
                  </a:ext>
                </a:extLst>
              </a:tr>
              <a:tr h="252000">
                <a:tc>
                  <a:txBody>
                    <a:bodyPr/>
                    <a:lstStyle/>
                    <a:p>
                      <a:pPr algn="l" fontAlgn="ctr"/>
                      <a:r>
                        <a:rPr lang="en-GB" sz="1200" b="0" i="0" u="none" strike="noStrike" noProof="0" dirty="0">
                          <a:solidFill>
                            <a:srgbClr val="000000"/>
                          </a:solidFill>
                          <a:effectLst/>
                          <a:latin typeface="Arial" panose="020B0604020202020204" pitchFamily="34" charset="0"/>
                        </a:rPr>
                        <a:t>Sales revenue</a:t>
                      </a:r>
                    </a:p>
                  </a:txBody>
                  <a:tcPr marL="85725"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hr-HR" sz="1200" b="0" i="0" u="none" strike="noStrike" dirty="0">
                          <a:solidFill>
                            <a:srgbClr val="000000"/>
                          </a:solidFill>
                          <a:effectLst/>
                          <a:latin typeface="Arial" panose="020B0604020202020204" pitchFamily="34" charset="0"/>
                        </a:rPr>
                        <a:t>66.7</a:t>
                      </a:r>
                    </a:p>
                  </a:txBody>
                  <a:tcPr marL="0" marR="34290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81.0</a:t>
                      </a:r>
                    </a:p>
                  </a:txBody>
                  <a:tcPr marL="0" marR="342900" marT="0" marB="0" anchor="ctr">
                    <a:lnL>
                      <a:noFill/>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14.4</a:t>
                      </a:r>
                    </a:p>
                  </a:txBody>
                  <a:tcPr marL="0" marR="342900" marT="0" marB="0" anchor="ctr">
                    <a:lnL w="6350" cap="flat" cmpd="sng" algn="ctr">
                      <a:solidFill>
                        <a:srgbClr val="0000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hr-HR" sz="1200" b="0" i="0" u="none" strike="noStrike" dirty="0">
                          <a:solidFill>
                            <a:srgbClr val="000000"/>
                          </a:solidFill>
                          <a:effectLst/>
                          <a:latin typeface="Arial" panose="020B0604020202020204" pitchFamily="34" charset="0"/>
                        </a:rPr>
                        <a:t>21.6%</a:t>
                      </a:r>
                    </a:p>
                  </a:txBody>
                  <a:tcPr marL="0" marR="34290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hr-HR" sz="1200" b="0" i="0" u="none" strike="noStrike" dirty="0">
                          <a:solidFill>
                            <a:srgbClr val="000000"/>
                          </a:solidFill>
                          <a:effectLst/>
                          <a:latin typeface="Arial" panose="020B0604020202020204" pitchFamily="34" charset="0"/>
                        </a:rPr>
                        <a:t>66.7</a:t>
                      </a:r>
                    </a:p>
                  </a:txBody>
                  <a:tcPr marL="0" marR="34290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81.0</a:t>
                      </a:r>
                    </a:p>
                  </a:txBody>
                  <a:tcPr marL="0" marR="342900" marT="0" marB="0" anchor="ctr">
                    <a:lnL>
                      <a:noFill/>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14.4</a:t>
                      </a:r>
                    </a:p>
                  </a:txBody>
                  <a:tcPr marL="0" marR="342900" marT="0" marB="0" anchor="ctr">
                    <a:lnL w="6350" cap="flat" cmpd="sng" algn="ctr">
                      <a:solidFill>
                        <a:srgbClr val="0000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hr-HR" sz="1200" b="0" i="0" u="none" strike="noStrike" dirty="0">
                          <a:solidFill>
                            <a:srgbClr val="000000"/>
                          </a:solidFill>
                          <a:effectLst/>
                          <a:latin typeface="Arial" panose="020B0604020202020204" pitchFamily="34" charset="0"/>
                        </a:rPr>
                        <a:t>21.6%</a:t>
                      </a:r>
                    </a:p>
                  </a:txBody>
                  <a:tcPr marL="0" marR="34290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25280630"/>
                  </a:ext>
                </a:extLst>
              </a:tr>
              <a:tr h="252000">
                <a:tc>
                  <a:txBody>
                    <a:bodyPr/>
                    <a:lstStyle/>
                    <a:p>
                      <a:pPr algn="l" fontAlgn="ctr"/>
                      <a:r>
                        <a:rPr lang="en-GB" sz="1200" b="0" i="0" u="none" strike="noStrike" noProof="0" dirty="0">
                          <a:solidFill>
                            <a:srgbClr val="000000"/>
                          </a:solidFill>
                          <a:effectLst/>
                          <a:latin typeface="Arial" panose="020B0604020202020204" pitchFamily="34" charset="0"/>
                        </a:rPr>
                        <a:t>Gross profit</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31.7</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40.1</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8.4</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26.4%</a:t>
                      </a: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31.7</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40.1</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8.4</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26.4%</a:t>
                      </a:r>
                    </a:p>
                  </a:txBody>
                  <a:tcPr marL="0" marR="342900" marT="0" marB="0" anchor="ctr">
                    <a:lnL>
                      <a:noFill/>
                    </a:lnL>
                    <a:lnR>
                      <a:noFill/>
                    </a:lnR>
                    <a:lnT>
                      <a:noFill/>
                    </a:lnT>
                    <a:lnB>
                      <a:noFill/>
                    </a:lnB>
                  </a:tcPr>
                </a:tc>
                <a:extLst>
                  <a:ext uri="{0D108BD9-81ED-4DB2-BD59-A6C34878D82A}">
                    <a16:rowId xmlns:a16="http://schemas.microsoft.com/office/drawing/2014/main" val="1164129437"/>
                  </a:ext>
                </a:extLst>
              </a:tr>
              <a:tr h="252000">
                <a:tc>
                  <a:txBody>
                    <a:bodyPr/>
                    <a:lstStyle/>
                    <a:p>
                      <a:pPr algn="l" fontAlgn="ctr"/>
                      <a:r>
                        <a:rPr lang="en-GB" sz="1200" b="0" i="0" u="none" strike="noStrike" noProof="0">
                          <a:solidFill>
                            <a:srgbClr val="000000"/>
                          </a:solidFill>
                          <a:effectLst/>
                          <a:latin typeface="Arial" panose="020B0604020202020204" pitchFamily="34" charset="0"/>
                        </a:rPr>
                        <a:t>EBITDA</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14.7</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21.2</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6.5</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44.4%</a:t>
                      </a: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15.1</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21.2</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6.2</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41.0%</a:t>
                      </a:r>
                    </a:p>
                  </a:txBody>
                  <a:tcPr marL="0" marR="342900" marT="0" marB="0" anchor="ctr">
                    <a:lnL>
                      <a:noFill/>
                    </a:lnL>
                    <a:lnR>
                      <a:noFill/>
                    </a:lnR>
                    <a:lnT>
                      <a:noFill/>
                    </a:lnT>
                    <a:lnB>
                      <a:noFill/>
                    </a:lnB>
                  </a:tcPr>
                </a:tc>
                <a:extLst>
                  <a:ext uri="{0D108BD9-81ED-4DB2-BD59-A6C34878D82A}">
                    <a16:rowId xmlns:a16="http://schemas.microsoft.com/office/drawing/2014/main" val="3618498025"/>
                  </a:ext>
                </a:extLst>
              </a:tr>
              <a:tr h="252000">
                <a:tc>
                  <a:txBody>
                    <a:bodyPr/>
                    <a:lstStyle/>
                    <a:p>
                      <a:pPr algn="l" fontAlgn="ctr"/>
                      <a:r>
                        <a:rPr lang="en-GB" sz="1200" b="0" i="0" u="none" strike="noStrike" noProof="0">
                          <a:solidFill>
                            <a:srgbClr val="000000"/>
                          </a:solidFill>
                          <a:effectLst/>
                          <a:latin typeface="Arial" panose="020B0604020202020204" pitchFamily="34" charset="0"/>
                        </a:rPr>
                        <a:t>EBIT</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10.3</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16.8</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6.5</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63.1%</a:t>
                      </a: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10.7</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16.8</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6.1</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57.7%</a:t>
                      </a:r>
                    </a:p>
                  </a:txBody>
                  <a:tcPr marL="0" marR="342900" marT="0" marB="0" anchor="ctr">
                    <a:lnL>
                      <a:noFill/>
                    </a:lnL>
                    <a:lnR>
                      <a:noFill/>
                    </a:lnR>
                    <a:lnT>
                      <a:noFill/>
                    </a:lnT>
                    <a:lnB>
                      <a:noFill/>
                    </a:lnB>
                  </a:tcPr>
                </a:tc>
                <a:extLst>
                  <a:ext uri="{0D108BD9-81ED-4DB2-BD59-A6C34878D82A}">
                    <a16:rowId xmlns:a16="http://schemas.microsoft.com/office/drawing/2014/main" val="636446784"/>
                  </a:ext>
                </a:extLst>
              </a:tr>
              <a:tr h="252000">
                <a:tc>
                  <a:txBody>
                    <a:bodyPr/>
                    <a:lstStyle/>
                    <a:p>
                      <a:pPr algn="l" fontAlgn="ctr"/>
                      <a:r>
                        <a:rPr lang="en-GB" sz="1200" b="0" i="0" u="none" strike="noStrike" noProof="0">
                          <a:solidFill>
                            <a:srgbClr val="000000"/>
                          </a:solidFill>
                          <a:effectLst/>
                          <a:latin typeface="Arial" panose="020B0604020202020204" pitchFamily="34" charset="0"/>
                        </a:rPr>
                        <a:t>Net profit after MI</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7.6</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13.0</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5.4</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71.5%</a:t>
                      </a: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7.9</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13.0</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5.1</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65.2%</a:t>
                      </a:r>
                    </a:p>
                  </a:txBody>
                  <a:tcPr marL="0" marR="342900" marT="0" marB="0" anchor="ctr">
                    <a:lnL>
                      <a:noFill/>
                    </a:lnL>
                    <a:lnR>
                      <a:noFill/>
                    </a:lnR>
                    <a:lnT>
                      <a:noFill/>
                    </a:lnT>
                    <a:lnB>
                      <a:noFill/>
                    </a:lnB>
                  </a:tcPr>
                </a:tc>
                <a:extLst>
                  <a:ext uri="{0D108BD9-81ED-4DB2-BD59-A6C34878D82A}">
                    <a16:rowId xmlns:a16="http://schemas.microsoft.com/office/drawing/2014/main" val="3183959893"/>
                  </a:ext>
                </a:extLst>
              </a:tr>
              <a:tr h="252000">
                <a:tc>
                  <a:txBody>
                    <a:bodyPr/>
                    <a:lstStyle/>
                    <a:p>
                      <a:pPr algn="l" fontAlgn="ctr"/>
                      <a:endParaRPr lang="en-GB" sz="1200" b="0" i="0" u="none" strike="noStrike" noProof="0" dirty="0">
                        <a:solidFill>
                          <a:srgbClr val="000000"/>
                        </a:solidFill>
                        <a:effectLst/>
                        <a:latin typeface="Arial" panose="020B0604020202020204" pitchFamily="34" charset="0"/>
                      </a:endParaRPr>
                    </a:p>
                  </a:txBody>
                  <a:tcPr marL="85725" marR="0" marT="0" marB="0" anchor="ctr">
                    <a:lnL>
                      <a:noFill/>
                    </a:lnL>
                    <a:lnR>
                      <a:noFill/>
                    </a:lnR>
                    <a:lnT>
                      <a:noFill/>
                    </a:lnT>
                    <a:lnB>
                      <a:noFill/>
                    </a:lnB>
                  </a:tcPr>
                </a:tc>
                <a:tc>
                  <a:txBody>
                    <a:bodyPr/>
                    <a:lstStyle/>
                    <a:p>
                      <a:pPr algn="r" fontAlgn="ct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endParaRPr lang="hr-HR" sz="1200" b="0" i="0" u="none" strike="noStrike">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a:noFill/>
                    </a:lnL>
                    <a:lnR>
                      <a:noFill/>
                    </a:lnR>
                    <a:lnT>
                      <a:noFill/>
                    </a:lnT>
                    <a:lnB>
                      <a:noFill/>
                    </a:lnB>
                  </a:tcPr>
                </a:tc>
                <a:tc>
                  <a:txBody>
                    <a:bodyPr/>
                    <a:lstStyle/>
                    <a:p>
                      <a:pPr algn="r" fontAlgn="ct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extLst>
                  <a:ext uri="{0D108BD9-81ED-4DB2-BD59-A6C34878D82A}">
                    <a16:rowId xmlns:a16="http://schemas.microsoft.com/office/drawing/2014/main" val="2188926261"/>
                  </a:ext>
                </a:extLst>
              </a:tr>
              <a:tr h="252000">
                <a:tc>
                  <a:txBody>
                    <a:bodyPr/>
                    <a:lstStyle/>
                    <a:p>
                      <a:pPr algn="l" fontAlgn="ctr"/>
                      <a:r>
                        <a:rPr lang="en-GB" sz="1200" b="0" i="0" u="none" strike="noStrike" noProof="0" dirty="0">
                          <a:solidFill>
                            <a:srgbClr val="000000"/>
                          </a:solidFill>
                          <a:effectLst/>
                          <a:latin typeface="Arial" panose="020B0604020202020204" pitchFamily="34" charset="0"/>
                        </a:rPr>
                        <a:t>Gross margin</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47.6%</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49.5%</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+188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47.6%</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49.5%</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+188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extLst>
                  <a:ext uri="{0D108BD9-81ED-4DB2-BD59-A6C34878D82A}">
                    <a16:rowId xmlns:a16="http://schemas.microsoft.com/office/drawing/2014/main" val="3060002776"/>
                  </a:ext>
                </a:extLst>
              </a:tr>
              <a:tr h="252000">
                <a:tc>
                  <a:txBody>
                    <a:bodyPr/>
                    <a:lstStyle/>
                    <a:p>
                      <a:pPr algn="l" fontAlgn="ctr"/>
                      <a:r>
                        <a:rPr lang="en-GB" sz="1200" b="0" i="0" u="none" strike="noStrike" noProof="0" dirty="0">
                          <a:solidFill>
                            <a:srgbClr val="000000"/>
                          </a:solidFill>
                          <a:effectLst/>
                          <a:latin typeface="Arial" panose="020B0604020202020204" pitchFamily="34" charset="0"/>
                        </a:rPr>
                        <a:t>EBITDA margin</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22.1%</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26.2%</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+414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22.6%</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26.2%</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+362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extLst>
                  <a:ext uri="{0D108BD9-81ED-4DB2-BD59-A6C34878D82A}">
                    <a16:rowId xmlns:a16="http://schemas.microsoft.com/office/drawing/2014/main" val="2164225042"/>
                  </a:ext>
                </a:extLst>
              </a:tr>
              <a:tr h="252000">
                <a:tc>
                  <a:txBody>
                    <a:bodyPr/>
                    <a:lstStyle/>
                    <a:p>
                      <a:pPr algn="l" fontAlgn="ctr"/>
                      <a:r>
                        <a:rPr lang="en-GB" sz="1200" b="0" i="0" u="none" strike="noStrike" noProof="0">
                          <a:solidFill>
                            <a:srgbClr val="000000"/>
                          </a:solidFill>
                          <a:effectLst/>
                          <a:latin typeface="Arial" panose="020B0604020202020204" pitchFamily="34" charset="0"/>
                        </a:rPr>
                        <a:t>EBIT margin</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15.5%</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20.7%</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+528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16.0%</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20.7%</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+475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extLst>
                  <a:ext uri="{0D108BD9-81ED-4DB2-BD59-A6C34878D82A}">
                    <a16:rowId xmlns:a16="http://schemas.microsoft.com/office/drawing/2014/main" val="2481481916"/>
                  </a:ext>
                </a:extLst>
              </a:tr>
              <a:tr h="252000">
                <a:tc>
                  <a:txBody>
                    <a:bodyPr/>
                    <a:lstStyle/>
                    <a:p>
                      <a:pPr algn="l" fontAlgn="ctr"/>
                      <a:r>
                        <a:rPr lang="en-GB" sz="1200" b="0" i="0" u="none" strike="noStrike" noProof="0">
                          <a:solidFill>
                            <a:srgbClr val="000000"/>
                          </a:solidFill>
                          <a:effectLst/>
                          <a:latin typeface="Arial" panose="020B0604020202020204" pitchFamily="34" charset="0"/>
                        </a:rPr>
                        <a:t>Net profit margin after MI</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11.4%</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16.1%</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+467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11.8%</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16.1%</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+424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extLst>
                  <a:ext uri="{0D108BD9-81ED-4DB2-BD59-A6C34878D82A}">
                    <a16:rowId xmlns:a16="http://schemas.microsoft.com/office/drawing/2014/main" val="1973494391"/>
                  </a:ext>
                </a:extLst>
              </a:tr>
            </a:tbl>
          </a:graphicData>
        </a:graphic>
      </p:graphicFrame>
    </p:spTree>
    <p:extLst>
      <p:ext uri="{BB962C8B-B14F-4D97-AF65-F5344CB8AC3E}">
        <p14:creationId xmlns:p14="http://schemas.microsoft.com/office/powerpoint/2010/main" val="27779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2"/>
          </p:nvPr>
        </p:nvSpPr>
        <p:spPr>
          <a:xfrm>
            <a:off x="360000" y="6588000"/>
            <a:ext cx="2743200" cy="252000"/>
          </a:xfrm>
        </p:spPr>
        <p:txBody>
          <a:bodyPr/>
          <a:lstStyle/>
          <a:p>
            <a:r>
              <a:rPr lang="sr-Latn-RS" dirty="0"/>
              <a:t>21st July 2023</a:t>
            </a:r>
            <a:endParaRPr lang="hr-HR" dirty="0"/>
          </a:p>
        </p:txBody>
      </p:sp>
      <p:sp>
        <p:nvSpPr>
          <p:cNvPr id="55" name="Rectangle 2"/>
          <p:cNvSpPr txBox="1">
            <a:spLocks noChangeArrowheads="1"/>
          </p:cNvSpPr>
          <p:nvPr/>
        </p:nvSpPr>
        <p:spPr>
          <a:xfrm>
            <a:off x="280099" y="180000"/>
            <a:ext cx="11532640" cy="408058"/>
          </a:xfrm>
          <a:prstGeom prst="rect">
            <a:avLst/>
          </a:prstGeom>
          <a:no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1800" b="1" dirty="0">
                <a:latin typeface="Arial" panose="020B0604020202020204" pitchFamily="34" charset="0"/>
                <a:cs typeface="Arial" panose="020B0604020202020204" pitchFamily="34" charset="0"/>
              </a:rPr>
              <a:t>Podravka </a:t>
            </a:r>
            <a:r>
              <a:rPr lang="en-GB" sz="1800" b="1" dirty="0">
                <a:latin typeface="Arial" panose="020B0604020202020204" pitchFamily="34" charset="0"/>
                <a:cs typeface="Arial" panose="020B0604020202020204" pitchFamily="34" charset="0"/>
              </a:rPr>
              <a:t>Group</a:t>
            </a:r>
            <a:r>
              <a:rPr lang="hr-HR" sz="1800" b="1" dirty="0">
                <a:latin typeface="Arial" panose="020B0604020202020204" pitchFamily="34" charset="0"/>
                <a:cs typeface="Arial" panose="020B0604020202020204" pitchFamily="34" charset="0"/>
              </a:rPr>
              <a:t> - </a:t>
            </a:r>
            <a:r>
              <a:rPr lang="hr-HR" sz="1800" b="1" dirty="0" err="1">
                <a:latin typeface="Arial" panose="020B0604020202020204" pitchFamily="34" charset="0"/>
                <a:cs typeface="Arial" panose="020B0604020202020204" pitchFamily="34" charset="0"/>
              </a:rPr>
              <a:t>normalized</a:t>
            </a:r>
            <a:r>
              <a:rPr lang="hr-HR" sz="1800" b="1" dirty="0">
                <a:latin typeface="Arial" panose="020B0604020202020204" pitchFamily="34" charset="0"/>
                <a:cs typeface="Arial" panose="020B0604020202020204" pitchFamily="34" charset="0"/>
              </a:rPr>
              <a:t> </a:t>
            </a:r>
            <a:r>
              <a:rPr lang="hr-HR" sz="1800" b="1" dirty="0" err="1">
                <a:latin typeface="Arial" panose="020B0604020202020204" pitchFamily="34" charset="0"/>
                <a:cs typeface="Arial" panose="020B0604020202020204" pitchFamily="34" charset="0"/>
              </a:rPr>
              <a:t>profitability</a:t>
            </a:r>
            <a:r>
              <a:rPr lang="hr-HR" sz="1800" b="1" dirty="0">
                <a:latin typeface="Arial" panose="020B0604020202020204" pitchFamily="34" charset="0"/>
                <a:cs typeface="Arial" panose="020B0604020202020204" pitchFamily="34" charset="0"/>
              </a:rPr>
              <a:t> </a:t>
            </a:r>
            <a:r>
              <a:rPr lang="hr-HR" sz="1800" b="1" dirty="0" err="1">
                <a:latin typeface="Arial" panose="020B0604020202020204" pitchFamily="34" charset="0"/>
                <a:cs typeface="Arial" panose="020B0604020202020204" pitchFamily="34" charset="0"/>
              </a:rPr>
              <a:t>is</a:t>
            </a:r>
            <a:r>
              <a:rPr lang="hr-HR"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at the level of the comparative period</a:t>
            </a:r>
            <a:r>
              <a:rPr lang="hr-HR" sz="1800" b="1" dirty="0">
                <a:latin typeface="Arial" panose="020B0604020202020204" pitchFamily="34" charset="0"/>
                <a:cs typeface="Arial" panose="020B0604020202020204" pitchFamily="34" charset="0"/>
              </a:rPr>
              <a:t>  </a:t>
            </a:r>
            <a:endParaRPr lang="en-GB" sz="1800" b="1" dirty="0">
              <a:latin typeface="Arial" panose="020B0604020202020204" pitchFamily="34" charset="0"/>
              <a:cs typeface="Arial" panose="020B0604020202020204" pitchFamily="34" charset="0"/>
            </a:endParaRPr>
          </a:p>
        </p:txBody>
      </p:sp>
      <p:sp>
        <p:nvSpPr>
          <p:cNvPr id="40" name="TextBox 39"/>
          <p:cNvSpPr txBox="1"/>
          <p:nvPr/>
        </p:nvSpPr>
        <p:spPr>
          <a:xfrm>
            <a:off x="360000" y="3960000"/>
            <a:ext cx="11532640" cy="1823000"/>
          </a:xfrm>
          <a:prstGeom prst="rect">
            <a:avLst/>
          </a:prstGeom>
          <a:noFill/>
          <a:ln w="12700">
            <a:noFill/>
            <a:prstDash val="solid"/>
          </a:ln>
        </p:spPr>
        <p:txBody>
          <a:bodyPr wrap="square" lIns="0" tIns="0" rIns="0" bIns="0" rtlCol="0">
            <a:spAutoFit/>
          </a:bodyPr>
          <a:lstStyle/>
          <a:p>
            <a:pPr>
              <a:lnSpc>
                <a:spcPct val="150000"/>
              </a:lnSpc>
            </a:pPr>
            <a:r>
              <a:rPr lang="en-GB" sz="1200" b="1" u="sng" dirty="0">
                <a:latin typeface="Arial" panose="020B0604020202020204" pitchFamily="34" charset="0"/>
                <a:cs typeface="Arial" panose="020B0604020202020204" pitchFamily="34" charset="0"/>
              </a:rPr>
              <a:t>Profitability of the </a:t>
            </a:r>
            <a:r>
              <a:rPr lang="en-GB" sz="1200" b="1" u="sng" dirty="0" err="1">
                <a:latin typeface="Arial" panose="020B0604020202020204" pitchFamily="34" charset="0"/>
                <a:cs typeface="Arial" panose="020B0604020202020204" pitchFamily="34" charset="0"/>
              </a:rPr>
              <a:t>Podravka</a:t>
            </a:r>
            <a:r>
              <a:rPr lang="en-GB" sz="1200" b="1" u="sng" dirty="0">
                <a:latin typeface="Arial" panose="020B0604020202020204" pitchFamily="34" charset="0"/>
                <a:cs typeface="Arial" panose="020B0604020202020204" pitchFamily="34" charset="0"/>
              </a:rPr>
              <a:t> Group in 1 - 6 202</a:t>
            </a:r>
            <a:r>
              <a:rPr lang="hr-HR" sz="1200" b="1" u="sng" dirty="0">
                <a:latin typeface="Arial" panose="020B0604020202020204" pitchFamily="34" charset="0"/>
                <a:cs typeface="Arial" panose="020B0604020202020204" pitchFamily="34" charset="0"/>
              </a:rPr>
              <a:t>3</a:t>
            </a:r>
            <a:r>
              <a:rPr lang="en-GB" sz="1200" b="1" u="sng" dirty="0">
                <a:latin typeface="Arial" panose="020B0604020202020204" pitchFamily="34" charset="0"/>
                <a:cs typeface="Arial" panose="020B0604020202020204" pitchFamily="34" charset="0"/>
              </a:rPr>
              <a:t>:</a:t>
            </a:r>
            <a:endParaRPr lang="hr-HR" sz="1100" b="1" dirty="0">
              <a:latin typeface="Arial" panose="020B0604020202020204" pitchFamily="34" charset="0"/>
              <a:cs typeface="Arial" panose="020B0604020202020204" pitchFamily="34" charset="0"/>
            </a:endParaRPr>
          </a:p>
          <a:p>
            <a:pPr marL="171450" lvl="0" indent="-171450">
              <a:lnSpc>
                <a:spcPct val="150000"/>
              </a:lnSpc>
              <a:spcBef>
                <a:spcPts val="600"/>
              </a:spcBef>
              <a:spcAft>
                <a:spcPts val="300"/>
              </a:spcAft>
              <a:buFont typeface="Arial" panose="020B0604020202020204" pitchFamily="34" charset="0"/>
              <a:buChar char="•"/>
              <a:defRPr/>
            </a:pPr>
            <a:r>
              <a:rPr lang="en-GB" sz="1100" b="1" dirty="0">
                <a:latin typeface="Arial" panose="020B0604020202020204" pitchFamily="34" charset="0"/>
                <a:cs typeface="Arial" panose="020B0604020202020204" pitchFamily="34" charset="0"/>
              </a:rPr>
              <a:t>Gross profit </a:t>
            </a:r>
            <a:r>
              <a:rPr lang="en-GB" sz="1100" dirty="0">
                <a:latin typeface="Arial" panose="020B0604020202020204" pitchFamily="34" charset="0"/>
                <a:cs typeface="Arial" panose="020B0604020202020204" pitchFamily="34" charset="0"/>
              </a:rPr>
              <a:t>→ higher </a:t>
            </a:r>
            <a:r>
              <a:rPr lang="hr-HR" sz="1100" dirty="0">
                <a:latin typeface="Arial" panose="020B0604020202020204" pitchFamily="34" charset="0"/>
                <a:cs typeface="Arial" panose="020B0604020202020204" pitchFamily="34" charset="0"/>
              </a:rPr>
              <a:t>EUR 5.3m</a:t>
            </a:r>
            <a:r>
              <a:rPr lang="en-GB" sz="1100" dirty="0">
                <a:latin typeface="Arial" panose="020B0604020202020204" pitchFamily="34" charset="0"/>
                <a:cs typeface="Arial" panose="020B0604020202020204" pitchFamily="34" charset="0"/>
              </a:rPr>
              <a:t>, </a:t>
            </a:r>
            <a:r>
              <a:rPr lang="en-GB" sz="1100" dirty="0">
                <a:effectLst/>
                <a:latin typeface="Arial" panose="020B0604020202020204" pitchFamily="34" charset="0"/>
                <a:ea typeface="Calibri" panose="020F0502020204030204" pitchFamily="34" charset="0"/>
              </a:rPr>
              <a:t>while reported gross margin is 3</a:t>
            </a:r>
            <a:r>
              <a:rPr lang="en-GB" sz="1100" dirty="0">
                <a:latin typeface="Arial" panose="020B0604020202020204" pitchFamily="34" charset="0"/>
                <a:ea typeface="Calibri" panose="020F0502020204030204" pitchFamily="34" charset="0"/>
              </a:rPr>
              <a:t>5.</a:t>
            </a:r>
            <a:r>
              <a:rPr lang="hr-HR" sz="1100" dirty="0">
                <a:latin typeface="Arial" panose="020B0604020202020204" pitchFamily="34" charset="0"/>
                <a:ea typeface="Calibri" panose="020F0502020204030204" pitchFamily="34" charset="0"/>
              </a:rPr>
              <a:t>3</a:t>
            </a:r>
            <a:r>
              <a:rPr lang="en-GB" sz="1100" dirty="0">
                <a:effectLst/>
                <a:latin typeface="Arial" panose="020B0604020202020204" pitchFamily="34" charset="0"/>
                <a:ea typeface="Calibri" panose="020F0502020204030204" pitchFamily="34" charset="0"/>
              </a:rPr>
              <a:t>%,</a:t>
            </a:r>
            <a:r>
              <a:rPr lang="hr-HR" sz="1100" dirty="0">
                <a:effectLst/>
                <a:latin typeface="Arial" panose="020B0604020202020204" pitchFamily="34" charset="0"/>
                <a:ea typeface="Calibri" panose="020F0502020204030204" pitchFamily="34" charset="0"/>
              </a:rPr>
              <a:t> </a:t>
            </a:r>
            <a:r>
              <a:rPr lang="hr-HR" sz="1100" dirty="0" err="1">
                <a:effectLst/>
                <a:latin typeface="Arial" panose="020B0604020202020204" pitchFamily="34" charset="0"/>
                <a:ea typeface="Calibri" panose="020F0502020204030204" pitchFamily="34" charset="0"/>
              </a:rPr>
              <a:t>where</a:t>
            </a:r>
            <a:r>
              <a:rPr lang="hr-HR" sz="1100" dirty="0">
                <a:effectLst/>
                <a:latin typeface="Arial" panose="020B0604020202020204" pitchFamily="34" charset="0"/>
                <a:ea typeface="Calibri" panose="020F0502020204030204" pitchFamily="34" charset="0"/>
              </a:rPr>
              <a:t> </a:t>
            </a:r>
            <a:r>
              <a:rPr lang="hr-HR" sz="1100" dirty="0" err="1">
                <a:effectLst/>
                <a:latin typeface="Arial" panose="020B0604020202020204" pitchFamily="34" charset="0"/>
                <a:ea typeface="Calibri" panose="020F0502020204030204" pitchFamily="34" charset="0"/>
              </a:rPr>
              <a:t>ther</a:t>
            </a:r>
            <a:r>
              <a:rPr lang="hr-HR" sz="1100" dirty="0" err="1">
                <a:latin typeface="Arial" panose="020B0604020202020204" pitchFamily="34" charset="0"/>
                <a:ea typeface="Calibri" panose="020F0502020204030204" pitchFamily="34" charset="0"/>
              </a:rPr>
              <a:t>e</a:t>
            </a:r>
            <a:r>
              <a:rPr lang="hr-HR" sz="1100" dirty="0">
                <a:latin typeface="Arial" panose="020B0604020202020204" pitchFamily="34" charset="0"/>
                <a:ea typeface="Calibri" panose="020F0502020204030204" pitchFamily="34" charset="0"/>
              </a:rPr>
              <a:t> </a:t>
            </a:r>
            <a:r>
              <a:rPr lang="hr-HR" sz="1100" dirty="0" err="1">
                <a:latin typeface="Arial" panose="020B0604020202020204" pitchFamily="34" charset="0"/>
                <a:ea typeface="Calibri" panose="020F0502020204030204" pitchFamily="34" charset="0"/>
              </a:rPr>
              <a:t>is</a:t>
            </a:r>
            <a:r>
              <a:rPr lang="hr-HR" sz="1100" dirty="0">
                <a:latin typeface="Arial" panose="020B0604020202020204" pitchFamily="34" charset="0"/>
                <a:ea typeface="Calibri" panose="020F0502020204030204" pitchFamily="34" charset="0"/>
              </a:rPr>
              <a:t> a </a:t>
            </a:r>
            <a:r>
              <a:rPr lang="hr-HR" sz="1100" dirty="0" err="1">
                <a:latin typeface="Arial" panose="020B0604020202020204" pitchFamily="34" charset="0"/>
                <a:ea typeface="Calibri" panose="020F0502020204030204" pitchFamily="34" charset="0"/>
              </a:rPr>
              <a:t>positive</a:t>
            </a:r>
            <a:r>
              <a:rPr lang="hr-HR" sz="1100" dirty="0">
                <a:latin typeface="Arial" panose="020B0604020202020204" pitchFamily="34" charset="0"/>
                <a:ea typeface="Calibri" panose="020F0502020204030204" pitchFamily="34" charset="0"/>
              </a:rPr>
              <a:t> </a:t>
            </a:r>
            <a:r>
              <a:rPr lang="hr-HR" sz="1100" dirty="0" err="1">
                <a:latin typeface="Arial" panose="020B0604020202020204" pitchFamily="34" charset="0"/>
                <a:ea typeface="Calibri" panose="020F0502020204030204" pitchFamily="34" charset="0"/>
              </a:rPr>
              <a:t>contribution</a:t>
            </a:r>
            <a:r>
              <a:rPr lang="hr-HR" sz="1100" dirty="0">
                <a:latin typeface="Arial" panose="020B0604020202020204" pitchFamily="34" charset="0"/>
                <a:ea typeface="Calibri" panose="020F0502020204030204" pitchFamily="34" charset="0"/>
              </a:rPr>
              <a:t> </a:t>
            </a:r>
            <a:r>
              <a:rPr lang="hr-HR" sz="1100" dirty="0" err="1">
                <a:latin typeface="Arial" panose="020B0604020202020204" pitchFamily="34" charset="0"/>
                <a:ea typeface="Calibri" panose="020F0502020204030204" pitchFamily="34" charset="0"/>
              </a:rPr>
              <a:t>from</a:t>
            </a:r>
            <a:r>
              <a:rPr lang="hr-HR" sz="1100" dirty="0">
                <a:latin typeface="Arial" panose="020B0604020202020204" pitchFamily="34" charset="0"/>
                <a:ea typeface="Calibri" panose="020F0502020204030204" pitchFamily="34" charset="0"/>
              </a:rPr>
              <a:t> </a:t>
            </a:r>
            <a:r>
              <a:rPr lang="hr-HR" sz="1100" dirty="0" err="1">
                <a:latin typeface="Arial" panose="020B0604020202020204" pitchFamily="34" charset="0"/>
                <a:ea typeface="Calibri" panose="020F0502020204030204" pitchFamily="34" charset="0"/>
              </a:rPr>
              <a:t>the</a:t>
            </a:r>
            <a:r>
              <a:rPr lang="hr-HR" sz="1100" dirty="0">
                <a:latin typeface="Arial" panose="020B0604020202020204" pitchFamily="34" charset="0"/>
                <a:ea typeface="Calibri" panose="020F0502020204030204" pitchFamily="34" charset="0"/>
              </a:rPr>
              <a:t> Pharmaceutical segment,</a:t>
            </a:r>
            <a:endParaRPr lang="en-GB" sz="1100" dirty="0">
              <a:latin typeface="Arial" panose="020B0604020202020204" pitchFamily="34" charset="0"/>
              <a:cs typeface="Arial" panose="020B0604020202020204" pitchFamily="34" charset="0"/>
            </a:endParaRPr>
          </a:p>
          <a:p>
            <a:pPr marL="171450" lvl="0" indent="-171450">
              <a:lnSpc>
                <a:spcPct val="150000"/>
              </a:lnSpc>
              <a:spcBef>
                <a:spcPts val="600"/>
              </a:spcBef>
              <a:spcAft>
                <a:spcPts val="300"/>
              </a:spcAft>
              <a:buFont typeface="Arial" panose="020B0604020202020204" pitchFamily="34" charset="0"/>
              <a:buChar char="•"/>
            </a:pPr>
            <a:r>
              <a:rPr lang="en-GB" sz="1100" b="1" dirty="0">
                <a:latin typeface="Arial" panose="020B0604020202020204" pitchFamily="34" charset="0"/>
                <a:cs typeface="Arial" panose="020B0604020202020204" pitchFamily="34" charset="0"/>
              </a:rPr>
              <a:t>EBIT </a:t>
            </a:r>
            <a:r>
              <a:rPr lang="en-GB" sz="1100" dirty="0">
                <a:latin typeface="Arial" panose="020B0604020202020204" pitchFamily="34" charset="0"/>
                <a:cs typeface="Arial" panose="020B0604020202020204" pitchFamily="34" charset="0"/>
              </a:rPr>
              <a:t>→ reported </a:t>
            </a:r>
            <a:r>
              <a:rPr lang="hr-HR" sz="1100" dirty="0" err="1">
                <a:latin typeface="Arial" panose="020B0604020202020204" pitchFamily="34" charset="0"/>
                <a:cs typeface="Arial" panose="020B0604020202020204" pitchFamily="34" charset="0"/>
              </a:rPr>
              <a:t>lower</a:t>
            </a:r>
            <a:r>
              <a:rPr lang="en-GB" sz="1100" dirty="0">
                <a:latin typeface="Arial" panose="020B0604020202020204" pitchFamily="34" charset="0"/>
                <a:cs typeface="Arial" panose="020B0604020202020204" pitchFamily="34" charset="0"/>
              </a:rPr>
              <a:t> by EUR </a:t>
            </a:r>
            <a:r>
              <a:rPr lang="hr-HR" sz="1100" dirty="0">
                <a:latin typeface="Arial" panose="020B0604020202020204" pitchFamily="34" charset="0"/>
                <a:cs typeface="Arial" panose="020B0604020202020204" pitchFamily="34" charset="0"/>
              </a:rPr>
              <a:t>1.1</a:t>
            </a:r>
            <a:r>
              <a:rPr lang="en-GB" sz="1100" dirty="0">
                <a:latin typeface="Arial" panose="020B0604020202020204" pitchFamily="34" charset="0"/>
                <a:cs typeface="Arial" panose="020B0604020202020204" pitchFamily="34" charset="0"/>
              </a:rPr>
              <a:t>m</a:t>
            </a:r>
            <a:r>
              <a:rPr lang="hr-HR" sz="1100" dirty="0">
                <a:latin typeface="Arial" panose="020B0604020202020204" pitchFamily="34" charset="0"/>
                <a:cs typeface="Arial" panose="020B0604020202020204" pitchFamily="34" charset="0"/>
              </a:rPr>
              <a:t> (-3.2%)</a:t>
            </a:r>
            <a:r>
              <a:rPr lang="en-GB"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under the impact of the decrease in Food’s operating profit, while the normalized operating profit (EBIT) is at the level of the comparative period</a:t>
            </a:r>
            <a:r>
              <a:rPr lang="hr-HR" sz="1100" dirty="0">
                <a:latin typeface="Arial" panose="020B0604020202020204" pitchFamily="34" charset="0"/>
                <a:cs typeface="Arial" panose="020B0604020202020204" pitchFamily="34" charset="0"/>
              </a:rPr>
              <a:t>,</a:t>
            </a:r>
            <a:endParaRPr lang="en-GB" sz="1100" dirty="0">
              <a:latin typeface="Arial" panose="020B0604020202020204" pitchFamily="34" charset="0"/>
              <a:ea typeface="Calibri" panose="020F0502020204030204" pitchFamily="34" charset="0"/>
            </a:endParaRPr>
          </a:p>
          <a:p>
            <a:pPr marL="171450" lvl="0" indent="-171450">
              <a:lnSpc>
                <a:spcPct val="150000"/>
              </a:lnSpc>
              <a:spcBef>
                <a:spcPts val="600"/>
              </a:spcBef>
              <a:spcAft>
                <a:spcPts val="300"/>
              </a:spcAft>
              <a:buFont typeface="Arial" panose="020B0604020202020204" pitchFamily="34" charset="0"/>
              <a:buChar char="•"/>
            </a:pPr>
            <a:r>
              <a:rPr lang="en-GB" sz="1100" b="1" dirty="0">
                <a:latin typeface="Arial" panose="020B0604020202020204" pitchFamily="34" charset="0"/>
                <a:cs typeface="Arial" panose="020B0604020202020204" pitchFamily="34" charset="0"/>
              </a:rPr>
              <a:t>Net profit after MI </a:t>
            </a:r>
            <a:r>
              <a:rPr lang="en-GB" sz="1100" dirty="0">
                <a:latin typeface="Arial" panose="020B0604020202020204" pitchFamily="34" charset="0"/>
                <a:cs typeface="Arial" panose="020B0604020202020204" pitchFamily="34" charset="0"/>
              </a:rPr>
              <a:t>→ reported is EUR </a:t>
            </a:r>
            <a:r>
              <a:rPr lang="hr-HR" sz="1100" dirty="0">
                <a:latin typeface="Arial" panose="020B0604020202020204" pitchFamily="34" charset="0"/>
                <a:cs typeface="Arial" panose="020B0604020202020204" pitchFamily="34" charset="0"/>
              </a:rPr>
              <a:t>18.9</a:t>
            </a:r>
            <a:r>
              <a:rPr lang="en-GB" sz="1100" dirty="0">
                <a:latin typeface="Arial" panose="020B0604020202020204" pitchFamily="34" charset="0"/>
                <a:cs typeface="Arial" panose="020B0604020202020204" pitchFamily="34" charset="0"/>
              </a:rPr>
              <a:t>m </a:t>
            </a:r>
            <a:r>
              <a:rPr lang="en-US" sz="1100" dirty="0">
                <a:latin typeface="Arial" panose="020B0604020202020204" pitchFamily="34" charset="0"/>
                <a:cs typeface="Arial" panose="020B0604020202020204" pitchFamily="34" charset="0"/>
              </a:rPr>
              <a:t>higher (+71.8 %), due to the growth in net profit of the Food and the Pharmaceuticals. Normalized net profit after minority interests is EUR 0.1m (+0.4 %) higher.</a:t>
            </a:r>
            <a:endParaRPr lang="en-GB" sz="11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67217D-A744-4397-A211-E7D867DB6451}"/>
              </a:ext>
            </a:extLst>
          </p:cNvPr>
          <p:cNvSpPr txBox="1"/>
          <p:nvPr/>
        </p:nvSpPr>
        <p:spPr>
          <a:xfrm>
            <a:off x="360000" y="6444000"/>
            <a:ext cx="7560000" cy="276999"/>
          </a:xfrm>
          <a:prstGeom prst="rect">
            <a:avLst/>
          </a:prstGeom>
          <a:noFill/>
        </p:spPr>
        <p:txBody>
          <a:bodyPr wrap="square" lIns="0" tIns="0" rIns="0" bIns="0" rtlCol="0">
            <a:spAutoFit/>
          </a:bodyPr>
          <a:lstStyle/>
          <a:p>
            <a:r>
              <a:rPr lang="en-GB" sz="900" baseline="30000" dirty="0">
                <a:latin typeface="Arial" panose="020B0604020202020204" pitchFamily="34" charset="0"/>
                <a:cs typeface="Arial" panose="020B0604020202020204" pitchFamily="34" charset="0"/>
              </a:rPr>
              <a:t>1</a:t>
            </a:r>
            <a:r>
              <a:rPr lang="en-GB" sz="900" dirty="0">
                <a:latin typeface="Arial" panose="020B0604020202020204" pitchFamily="34" charset="0"/>
                <a:cs typeface="Arial" panose="020B0604020202020204" pitchFamily="34" charset="0"/>
              </a:rPr>
              <a:t>Normalized for one-off impacts</a:t>
            </a:r>
            <a:r>
              <a:rPr lang="hr-HR" sz="900" dirty="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019F812-10F4-AE4D-9B46-3B9EF777768B}"/>
              </a:ext>
            </a:extLst>
          </p:cNvPr>
          <p:cNvSpPr>
            <a:spLocks noGrp="1"/>
          </p:cNvSpPr>
          <p:nvPr>
            <p:ph type="sldNum" sz="quarter" idx="4"/>
          </p:nvPr>
        </p:nvSpPr>
        <p:spPr/>
        <p:txBody>
          <a:bodyPr/>
          <a:lstStyle/>
          <a:p>
            <a:fld id="{03C49B60-8C98-4D63-B047-F5300F692749}" type="slidenum">
              <a:rPr lang="hr-HR" smtClean="0"/>
              <a:pPr/>
              <a:t>7</a:t>
            </a:fld>
            <a:endParaRPr lang="hr-HR"/>
          </a:p>
        </p:txBody>
      </p:sp>
      <p:graphicFrame>
        <p:nvGraphicFramePr>
          <p:cNvPr id="3" name="Table 2">
            <a:extLst>
              <a:ext uri="{FF2B5EF4-FFF2-40B4-BE49-F238E27FC236}">
                <a16:creationId xmlns:a16="http://schemas.microsoft.com/office/drawing/2014/main" id="{6BA4F45F-39F6-3BE7-60D0-26F5CCF3216D}"/>
              </a:ext>
            </a:extLst>
          </p:cNvPr>
          <p:cNvGraphicFramePr>
            <a:graphicFrameLocks noGrp="1"/>
          </p:cNvGraphicFramePr>
          <p:nvPr>
            <p:extLst>
              <p:ext uri="{D42A27DB-BD31-4B8C-83A1-F6EECF244321}">
                <p14:modId xmlns:p14="http://schemas.microsoft.com/office/powerpoint/2010/main" val="116793539"/>
              </p:ext>
            </p:extLst>
          </p:nvPr>
        </p:nvGraphicFramePr>
        <p:xfrm>
          <a:off x="360000" y="720000"/>
          <a:ext cx="11520004" cy="3024000"/>
        </p:xfrm>
        <a:graphic>
          <a:graphicData uri="http://schemas.openxmlformats.org/drawingml/2006/table">
            <a:tbl>
              <a:tblPr/>
              <a:tblGrid>
                <a:gridCol w="2005420">
                  <a:extLst>
                    <a:ext uri="{9D8B030D-6E8A-4147-A177-3AD203B41FA5}">
                      <a16:colId xmlns:a16="http://schemas.microsoft.com/office/drawing/2014/main" val="1189635396"/>
                    </a:ext>
                  </a:extLst>
                </a:gridCol>
                <a:gridCol w="1189323">
                  <a:extLst>
                    <a:ext uri="{9D8B030D-6E8A-4147-A177-3AD203B41FA5}">
                      <a16:colId xmlns:a16="http://schemas.microsoft.com/office/drawing/2014/main" val="2179441377"/>
                    </a:ext>
                  </a:extLst>
                </a:gridCol>
                <a:gridCol w="1189323">
                  <a:extLst>
                    <a:ext uri="{9D8B030D-6E8A-4147-A177-3AD203B41FA5}">
                      <a16:colId xmlns:a16="http://schemas.microsoft.com/office/drawing/2014/main" val="3365645944"/>
                    </a:ext>
                  </a:extLst>
                </a:gridCol>
                <a:gridCol w="1189323">
                  <a:extLst>
                    <a:ext uri="{9D8B030D-6E8A-4147-A177-3AD203B41FA5}">
                      <a16:colId xmlns:a16="http://schemas.microsoft.com/office/drawing/2014/main" val="1829348606"/>
                    </a:ext>
                  </a:extLst>
                </a:gridCol>
                <a:gridCol w="1189323">
                  <a:extLst>
                    <a:ext uri="{9D8B030D-6E8A-4147-A177-3AD203B41FA5}">
                      <a16:colId xmlns:a16="http://schemas.microsoft.com/office/drawing/2014/main" val="2046426556"/>
                    </a:ext>
                  </a:extLst>
                </a:gridCol>
                <a:gridCol w="1189323">
                  <a:extLst>
                    <a:ext uri="{9D8B030D-6E8A-4147-A177-3AD203B41FA5}">
                      <a16:colId xmlns:a16="http://schemas.microsoft.com/office/drawing/2014/main" val="1589422984"/>
                    </a:ext>
                  </a:extLst>
                </a:gridCol>
                <a:gridCol w="1189323">
                  <a:extLst>
                    <a:ext uri="{9D8B030D-6E8A-4147-A177-3AD203B41FA5}">
                      <a16:colId xmlns:a16="http://schemas.microsoft.com/office/drawing/2014/main" val="1524966367"/>
                    </a:ext>
                  </a:extLst>
                </a:gridCol>
                <a:gridCol w="1189323">
                  <a:extLst>
                    <a:ext uri="{9D8B030D-6E8A-4147-A177-3AD203B41FA5}">
                      <a16:colId xmlns:a16="http://schemas.microsoft.com/office/drawing/2014/main" val="3532489380"/>
                    </a:ext>
                  </a:extLst>
                </a:gridCol>
                <a:gridCol w="1189323">
                  <a:extLst>
                    <a:ext uri="{9D8B030D-6E8A-4147-A177-3AD203B41FA5}">
                      <a16:colId xmlns:a16="http://schemas.microsoft.com/office/drawing/2014/main" val="960131638"/>
                    </a:ext>
                  </a:extLst>
                </a:gridCol>
              </a:tblGrid>
              <a:tr h="252000">
                <a:tc>
                  <a:txBody>
                    <a:bodyPr/>
                    <a:lstStyle/>
                    <a:p>
                      <a:pPr algn="l" fontAlgn="ctr"/>
                      <a:r>
                        <a:rPr lang="hr-HR" sz="1200" b="1" i="0" u="none" strike="noStrike" noProof="0" dirty="0">
                          <a:solidFill>
                            <a:srgbClr val="000000"/>
                          </a:solidFill>
                          <a:effectLst/>
                          <a:latin typeface="Arial" panose="020B0604020202020204" pitchFamily="34" charset="0"/>
                        </a:rPr>
                        <a:t>Podravka Group</a:t>
                      </a:r>
                      <a:endParaRPr lang="en-GB" sz="1200" b="1" i="0" u="none" strike="noStrike" noProof="0" dirty="0">
                        <a:solidFill>
                          <a:srgbClr val="000000"/>
                        </a:solidFill>
                        <a:effectLst/>
                        <a:latin typeface="Arial" panose="020B0604020202020204" pitchFamily="34" charset="0"/>
                      </a:endParaRPr>
                    </a:p>
                  </a:txBody>
                  <a:tcPr marL="85725" marR="0" marT="0" marB="0" anchor="ctr">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9D9D9"/>
                    </a:solidFill>
                  </a:tcPr>
                </a:tc>
                <a:tc gridSpan="4">
                  <a:txBody>
                    <a:bodyPr/>
                    <a:lstStyle/>
                    <a:p>
                      <a:pPr algn="ctr" fontAlgn="ctr"/>
                      <a:r>
                        <a:rPr lang="en-GB" sz="1200" b="1" i="0" u="none" strike="noStrike" noProof="0" dirty="0">
                          <a:solidFill>
                            <a:srgbClr val="000000"/>
                          </a:solidFill>
                          <a:effectLst/>
                          <a:latin typeface="Arial" panose="020B0604020202020204" pitchFamily="34" charset="0"/>
                        </a:rPr>
                        <a:t>REPORTED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9D9D9"/>
                    </a:solidFill>
                  </a:tcPr>
                </a:tc>
                <a:tc hMerge="1">
                  <a:txBody>
                    <a:bodyPr/>
                    <a:lstStyle/>
                    <a:p>
                      <a:endParaRPr lang="hr-HR"/>
                    </a:p>
                  </a:txBody>
                  <a:tcPr/>
                </a:tc>
                <a:tc hMerge="1">
                  <a:txBody>
                    <a:bodyPr/>
                    <a:lstStyle/>
                    <a:p>
                      <a:endParaRPr lang="hr-HR"/>
                    </a:p>
                  </a:txBody>
                  <a:tcPr/>
                </a:tc>
                <a:tc hMerge="1">
                  <a:txBody>
                    <a:bodyPr/>
                    <a:lstStyle/>
                    <a:p>
                      <a:endParaRPr lang="hr-HR"/>
                    </a:p>
                  </a:txBody>
                  <a:tcPr/>
                </a:tc>
                <a:tc gridSpan="4">
                  <a:txBody>
                    <a:bodyPr/>
                    <a:lstStyle/>
                    <a:p>
                      <a:pPr algn="ctr" fontAlgn="ctr"/>
                      <a:r>
                        <a:rPr lang="en-GB" sz="1200" b="1" i="0" u="none" strike="noStrike" noProof="0" dirty="0">
                          <a:solidFill>
                            <a:srgbClr val="000000"/>
                          </a:solidFill>
                          <a:effectLst/>
                          <a:latin typeface="Arial" panose="020B0604020202020204" pitchFamily="34" charset="0"/>
                        </a:rPr>
                        <a:t>NORMALIZED</a:t>
                      </a:r>
                      <a:r>
                        <a:rPr lang="hr-HR" sz="1200" b="1" i="0" u="none" strike="noStrike" baseline="30000" noProof="0" dirty="0">
                          <a:solidFill>
                            <a:srgbClr val="000000"/>
                          </a:solidFill>
                          <a:effectLst/>
                          <a:latin typeface="Arial" panose="020B0604020202020204" pitchFamily="34" charset="0"/>
                        </a:rPr>
                        <a:t>1</a:t>
                      </a:r>
                      <a:endParaRPr lang="en-GB" sz="1200" b="1" i="0" u="none" strike="noStrike" baseline="30000" noProof="0"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D9D9D9"/>
                    </a:solidFill>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4148459371"/>
                  </a:ext>
                </a:extLst>
              </a:tr>
              <a:tr h="252000">
                <a:tc>
                  <a:txBody>
                    <a:bodyPr/>
                    <a:lstStyle/>
                    <a:p>
                      <a:pPr algn="l" fontAlgn="ctr"/>
                      <a:r>
                        <a:rPr lang="en-GB" sz="1200" b="1" i="1" u="none" strike="noStrike" noProof="0" dirty="0">
                          <a:solidFill>
                            <a:srgbClr val="000000"/>
                          </a:solidFill>
                          <a:effectLst/>
                          <a:latin typeface="Arial" panose="020B0604020202020204" pitchFamily="34" charset="0"/>
                          <a:cs typeface="Arial" panose="020B0604020202020204" pitchFamily="34" charset="0"/>
                        </a:rPr>
                        <a:t>(in EUR</a:t>
                      </a:r>
                      <a:r>
                        <a:rPr lang="hr-HR" sz="1200" b="1" i="1" u="none" strike="noStrike" noProof="0" dirty="0">
                          <a:solidFill>
                            <a:srgbClr val="000000"/>
                          </a:solidFill>
                          <a:effectLst/>
                          <a:latin typeface="Arial" panose="020B0604020202020204" pitchFamily="34" charset="0"/>
                          <a:cs typeface="Arial" panose="020B0604020202020204" pitchFamily="34" charset="0"/>
                        </a:rPr>
                        <a:t>m</a:t>
                      </a:r>
                      <a:r>
                        <a:rPr lang="en-GB" sz="1200" b="1" i="1" u="none" strike="noStrike" noProof="0" dirty="0">
                          <a:solidFill>
                            <a:srgbClr val="000000"/>
                          </a:solidFill>
                          <a:effectLst/>
                          <a:latin typeface="Arial" panose="020B0604020202020204" pitchFamily="34" charset="0"/>
                          <a:cs typeface="Arial" panose="020B0604020202020204" pitchFamily="34" charset="0"/>
                        </a:rPr>
                        <a:t>)</a:t>
                      </a:r>
                    </a:p>
                  </a:txBody>
                  <a:tcPr marL="85725" marR="0" marT="0"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1" i="0" u="none" strike="noStrike" dirty="0">
                          <a:solidFill>
                            <a:srgbClr val="000000"/>
                          </a:solidFill>
                          <a:effectLst/>
                          <a:latin typeface="Arial" panose="020B0604020202020204" pitchFamily="34" charset="0"/>
                        </a:rPr>
                        <a:t>1H 2022</a:t>
                      </a:r>
                    </a:p>
                  </a:txBody>
                  <a:tcPr marL="0" marR="0" marT="0"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r-HR" sz="1200" b="1" i="0" u="none" strike="noStrike" dirty="0">
                          <a:solidFill>
                            <a:srgbClr val="000000"/>
                          </a:solidFill>
                          <a:effectLst/>
                          <a:latin typeface="Arial" panose="020B0604020202020204" pitchFamily="34" charset="0"/>
                        </a:rPr>
                        <a:t>1H 2023</a:t>
                      </a:r>
                    </a:p>
                  </a:txBody>
                  <a:tcPr marL="0" marR="0" marT="0" marB="0" anchor="ctr">
                    <a:lnL>
                      <a:noFill/>
                    </a:lnL>
                    <a:lnR w="6350" cap="flat" cmpd="sng" algn="ctr">
                      <a:solidFill>
                        <a:srgbClr val="000000"/>
                      </a:solidFill>
                      <a:prstDash val="dash"/>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l-GR" sz="1200" b="1" i="0" u="none" strike="noStrike" dirty="0">
                          <a:solidFill>
                            <a:srgbClr val="000000"/>
                          </a:solidFill>
                          <a:effectLst/>
                          <a:latin typeface="Calibri" panose="020F0502020204030204" pitchFamily="34" charset="0"/>
                        </a:rPr>
                        <a:t>Δ</a:t>
                      </a:r>
                    </a:p>
                  </a:txBody>
                  <a:tcPr marL="0" marR="0" marT="0" marB="0" anchor="ctr">
                    <a:lnL w="6350" cap="flat" cmpd="sng" algn="ctr">
                      <a:solidFill>
                        <a:srgbClr val="000000"/>
                      </a:solidFill>
                      <a:prstDash val="dash"/>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1" i="0" u="none" strike="noStrike" dirty="0">
                          <a:solidFill>
                            <a:srgbClr val="000000"/>
                          </a:solidFill>
                          <a:effectLst/>
                          <a:latin typeface="Arial" panose="020B0604020202020204" pitchFamily="34" charset="0"/>
                        </a:rPr>
                        <a:t>%</a:t>
                      </a:r>
                    </a:p>
                  </a:txBody>
                  <a:tcPr marL="0" marR="0" marT="0"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1" i="0" u="none" strike="noStrike" dirty="0">
                          <a:solidFill>
                            <a:srgbClr val="000000"/>
                          </a:solidFill>
                          <a:effectLst/>
                          <a:latin typeface="Arial" panose="020B0604020202020204" pitchFamily="34" charset="0"/>
                        </a:rPr>
                        <a:t>1H 2022</a:t>
                      </a:r>
                    </a:p>
                  </a:txBody>
                  <a:tcPr marL="0" marR="0" marT="0"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1" i="0" u="none" strike="noStrike" dirty="0">
                          <a:solidFill>
                            <a:srgbClr val="000000"/>
                          </a:solidFill>
                          <a:effectLst/>
                          <a:latin typeface="Arial" panose="020B0604020202020204" pitchFamily="34" charset="0"/>
                        </a:rPr>
                        <a:t>1H 2023</a:t>
                      </a:r>
                    </a:p>
                  </a:txBody>
                  <a:tcPr marL="0" marR="0" marT="0" marB="0" anchor="ctr">
                    <a:lnL>
                      <a:noFill/>
                    </a:lnL>
                    <a:lnR w="6350" cap="flat" cmpd="sng" algn="ctr">
                      <a:solidFill>
                        <a:srgbClr val="000000"/>
                      </a:solidFill>
                      <a:prstDash val="dash"/>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1200" b="1" i="0" u="none" strike="noStrike" noProof="0" dirty="0">
                          <a:solidFill>
                            <a:srgbClr val="000000"/>
                          </a:solidFill>
                          <a:effectLst/>
                          <a:latin typeface="Arial" panose="020B0604020202020204" pitchFamily="34" charset="0"/>
                          <a:cs typeface="Arial" panose="020B0604020202020204" pitchFamily="34" charset="0"/>
                        </a:rPr>
                        <a:t>Δ</a:t>
                      </a:r>
                    </a:p>
                  </a:txBody>
                  <a:tcPr marL="0" marR="0" marT="0" marB="0" anchor="ctr">
                    <a:lnL w="6350" cap="flat" cmpd="sng" algn="ctr">
                      <a:solidFill>
                        <a:srgbClr val="000000"/>
                      </a:solidFill>
                      <a:prstDash val="dash"/>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noProof="0" dirty="0">
                          <a:solidFill>
                            <a:srgbClr val="000000"/>
                          </a:solidFill>
                          <a:effectLst/>
                          <a:latin typeface="Arial" panose="020B0604020202020204" pitchFamily="34" charset="0"/>
                          <a:cs typeface="Arial" panose="020B0604020202020204" pitchFamily="34" charset="0"/>
                        </a:rPr>
                        <a:t>%</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454255"/>
                  </a:ext>
                </a:extLst>
              </a:tr>
              <a:tr h="252000">
                <a:tc>
                  <a:txBody>
                    <a:bodyPr/>
                    <a:lstStyle/>
                    <a:p>
                      <a:pPr algn="l" fontAlgn="ctr"/>
                      <a:r>
                        <a:rPr lang="en-GB" sz="1200" b="0" i="0" u="none" strike="noStrike" noProof="0" dirty="0">
                          <a:solidFill>
                            <a:srgbClr val="000000"/>
                          </a:solidFill>
                          <a:effectLst/>
                          <a:latin typeface="Arial" panose="020B0604020202020204" pitchFamily="34" charset="0"/>
                        </a:rPr>
                        <a:t>Sales revenue</a:t>
                      </a:r>
                    </a:p>
                  </a:txBody>
                  <a:tcPr marL="85725"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hr-HR" sz="1200" b="0" i="0" u="none" strike="noStrike" dirty="0">
                          <a:solidFill>
                            <a:srgbClr val="000000"/>
                          </a:solidFill>
                          <a:effectLst/>
                          <a:latin typeface="Arial" panose="020B0604020202020204" pitchFamily="34" charset="0"/>
                        </a:rPr>
                        <a:t>320.7</a:t>
                      </a:r>
                    </a:p>
                  </a:txBody>
                  <a:tcPr marL="0" marR="34290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346.3</a:t>
                      </a:r>
                    </a:p>
                  </a:txBody>
                  <a:tcPr marL="0" marR="342900" marT="0" marB="0" anchor="ctr">
                    <a:lnL>
                      <a:noFill/>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25.6</a:t>
                      </a:r>
                    </a:p>
                  </a:txBody>
                  <a:tcPr marL="0" marR="342900" marT="0" marB="0" anchor="ctr">
                    <a:lnL w="6350" cap="flat" cmpd="sng" algn="ctr">
                      <a:solidFill>
                        <a:srgbClr val="0000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hr-HR" sz="1200" b="0" i="0" u="none" strike="noStrike" dirty="0">
                          <a:solidFill>
                            <a:srgbClr val="000000"/>
                          </a:solidFill>
                          <a:effectLst/>
                          <a:latin typeface="Arial" panose="020B0604020202020204" pitchFamily="34" charset="0"/>
                        </a:rPr>
                        <a:t>8.0%</a:t>
                      </a:r>
                    </a:p>
                  </a:txBody>
                  <a:tcPr marL="0" marR="34290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hr-HR" sz="1200" b="0" i="0" u="none" strike="noStrike" dirty="0">
                          <a:solidFill>
                            <a:srgbClr val="000000"/>
                          </a:solidFill>
                          <a:effectLst/>
                          <a:latin typeface="Arial" panose="020B0604020202020204" pitchFamily="34" charset="0"/>
                        </a:rPr>
                        <a:t>320.7</a:t>
                      </a:r>
                    </a:p>
                  </a:txBody>
                  <a:tcPr marL="0" marR="34290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346.3</a:t>
                      </a:r>
                    </a:p>
                  </a:txBody>
                  <a:tcPr marL="0" marR="342900" marT="0" marB="0" anchor="ctr">
                    <a:lnL>
                      <a:noFill/>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25.6</a:t>
                      </a:r>
                    </a:p>
                  </a:txBody>
                  <a:tcPr marL="0" marR="342900" marT="0" marB="0" anchor="ctr">
                    <a:lnL w="6350" cap="flat" cmpd="sng" algn="ctr">
                      <a:solidFill>
                        <a:srgbClr val="0000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hr-HR" sz="1200" b="0" i="0" u="none" strike="noStrike" dirty="0">
                          <a:solidFill>
                            <a:srgbClr val="000000"/>
                          </a:solidFill>
                          <a:effectLst/>
                          <a:latin typeface="Arial" panose="020B0604020202020204" pitchFamily="34" charset="0"/>
                        </a:rPr>
                        <a:t>8.0%</a:t>
                      </a:r>
                    </a:p>
                  </a:txBody>
                  <a:tcPr marL="0" marR="34290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25280630"/>
                  </a:ext>
                </a:extLst>
              </a:tr>
              <a:tr h="252000">
                <a:tc>
                  <a:txBody>
                    <a:bodyPr/>
                    <a:lstStyle/>
                    <a:p>
                      <a:pPr algn="l" fontAlgn="ctr"/>
                      <a:r>
                        <a:rPr lang="en-GB" sz="1200" b="0" i="0" u="none" strike="noStrike" noProof="0" dirty="0">
                          <a:solidFill>
                            <a:srgbClr val="000000"/>
                          </a:solidFill>
                          <a:effectLst/>
                          <a:latin typeface="Arial" panose="020B0604020202020204" pitchFamily="34" charset="0"/>
                        </a:rPr>
                        <a:t>Gross profit</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116.9</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122.2</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5.3</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4.5%</a:t>
                      </a: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116.9</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122.2</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5.3</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4.5%</a:t>
                      </a:r>
                    </a:p>
                  </a:txBody>
                  <a:tcPr marL="0" marR="342900" marT="0" marB="0" anchor="ctr">
                    <a:lnL>
                      <a:noFill/>
                    </a:lnL>
                    <a:lnR>
                      <a:noFill/>
                    </a:lnR>
                    <a:lnT>
                      <a:noFill/>
                    </a:lnT>
                    <a:lnB>
                      <a:noFill/>
                    </a:lnB>
                  </a:tcPr>
                </a:tc>
                <a:extLst>
                  <a:ext uri="{0D108BD9-81ED-4DB2-BD59-A6C34878D82A}">
                    <a16:rowId xmlns:a16="http://schemas.microsoft.com/office/drawing/2014/main" val="1164129437"/>
                  </a:ext>
                </a:extLst>
              </a:tr>
              <a:tr h="252000">
                <a:tc>
                  <a:txBody>
                    <a:bodyPr/>
                    <a:lstStyle/>
                    <a:p>
                      <a:pPr algn="l" fontAlgn="ctr"/>
                      <a:r>
                        <a:rPr lang="en-GB" sz="1200" b="0" i="0" u="none" strike="noStrike" noProof="0">
                          <a:solidFill>
                            <a:srgbClr val="000000"/>
                          </a:solidFill>
                          <a:effectLst/>
                          <a:latin typeface="Arial" panose="020B0604020202020204" pitchFamily="34" charset="0"/>
                        </a:rPr>
                        <a:t>EBITDA</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48.5</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48.3</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 (0.1)</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 (0.3%)</a:t>
                      </a: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48.2</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49.0</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0.8</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1.7%</a:t>
                      </a:r>
                    </a:p>
                  </a:txBody>
                  <a:tcPr marL="0" marR="342900" marT="0" marB="0" anchor="ctr">
                    <a:lnL>
                      <a:noFill/>
                    </a:lnL>
                    <a:lnR>
                      <a:noFill/>
                    </a:lnR>
                    <a:lnT>
                      <a:noFill/>
                    </a:lnT>
                    <a:lnB>
                      <a:noFill/>
                    </a:lnB>
                  </a:tcPr>
                </a:tc>
                <a:extLst>
                  <a:ext uri="{0D108BD9-81ED-4DB2-BD59-A6C34878D82A}">
                    <a16:rowId xmlns:a16="http://schemas.microsoft.com/office/drawing/2014/main" val="3618498025"/>
                  </a:ext>
                </a:extLst>
              </a:tr>
              <a:tr h="252000">
                <a:tc>
                  <a:txBody>
                    <a:bodyPr/>
                    <a:lstStyle/>
                    <a:p>
                      <a:pPr algn="l" fontAlgn="ctr"/>
                      <a:r>
                        <a:rPr lang="en-GB" sz="1200" b="0" i="0" u="none" strike="noStrike" noProof="0">
                          <a:solidFill>
                            <a:srgbClr val="000000"/>
                          </a:solidFill>
                          <a:effectLst/>
                          <a:latin typeface="Arial" panose="020B0604020202020204" pitchFamily="34" charset="0"/>
                        </a:rPr>
                        <a:t>EBIT</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33.5</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32.4</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 (1.1)</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 (3.2%)</a:t>
                      </a: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33.2</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33.1</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 (0.1)</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 (0.3%)</a:t>
                      </a:r>
                    </a:p>
                  </a:txBody>
                  <a:tcPr marL="0" marR="342900" marT="0" marB="0" anchor="ctr">
                    <a:lnL>
                      <a:noFill/>
                    </a:lnL>
                    <a:lnR>
                      <a:noFill/>
                    </a:lnR>
                    <a:lnT>
                      <a:noFill/>
                    </a:lnT>
                    <a:lnB>
                      <a:noFill/>
                    </a:lnB>
                  </a:tcPr>
                </a:tc>
                <a:extLst>
                  <a:ext uri="{0D108BD9-81ED-4DB2-BD59-A6C34878D82A}">
                    <a16:rowId xmlns:a16="http://schemas.microsoft.com/office/drawing/2014/main" val="636446784"/>
                  </a:ext>
                </a:extLst>
              </a:tr>
              <a:tr h="252000">
                <a:tc>
                  <a:txBody>
                    <a:bodyPr/>
                    <a:lstStyle/>
                    <a:p>
                      <a:pPr algn="l" fontAlgn="ctr"/>
                      <a:r>
                        <a:rPr lang="en-GB" sz="1200" b="0" i="0" u="none" strike="noStrike" noProof="0" dirty="0">
                          <a:solidFill>
                            <a:srgbClr val="000000"/>
                          </a:solidFill>
                          <a:effectLst/>
                          <a:latin typeface="Arial" panose="020B0604020202020204" pitchFamily="34" charset="0"/>
                        </a:rPr>
                        <a:t>Net profit after MI</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26.3</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45.2</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18.9</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71.8%</a:t>
                      </a: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25.9</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26.0</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dirty="0">
                          <a:solidFill>
                            <a:srgbClr val="000000"/>
                          </a:solidFill>
                          <a:effectLst/>
                          <a:latin typeface="Arial" panose="020B0604020202020204" pitchFamily="34" charset="0"/>
                        </a:rPr>
                        <a:t>0.1</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0.4%</a:t>
                      </a:r>
                    </a:p>
                  </a:txBody>
                  <a:tcPr marL="0" marR="342900" marT="0" marB="0" anchor="ctr">
                    <a:lnL>
                      <a:noFill/>
                    </a:lnL>
                    <a:lnR>
                      <a:noFill/>
                    </a:lnR>
                    <a:lnT>
                      <a:noFill/>
                    </a:lnT>
                    <a:lnB>
                      <a:noFill/>
                    </a:lnB>
                  </a:tcPr>
                </a:tc>
                <a:extLst>
                  <a:ext uri="{0D108BD9-81ED-4DB2-BD59-A6C34878D82A}">
                    <a16:rowId xmlns:a16="http://schemas.microsoft.com/office/drawing/2014/main" val="3183959893"/>
                  </a:ext>
                </a:extLst>
              </a:tr>
              <a:tr h="252000">
                <a:tc>
                  <a:txBody>
                    <a:bodyPr/>
                    <a:lstStyle/>
                    <a:p>
                      <a:pPr algn="l" fontAlgn="ctr"/>
                      <a:endParaRPr lang="en-GB" sz="1200" b="0" i="0" u="none" strike="noStrike" noProof="0">
                        <a:solidFill>
                          <a:srgbClr val="000000"/>
                        </a:solidFill>
                        <a:effectLst/>
                        <a:latin typeface="Arial" panose="020B0604020202020204" pitchFamily="34" charset="0"/>
                      </a:endParaRPr>
                    </a:p>
                  </a:txBody>
                  <a:tcPr marL="85725" marR="0" marT="0" marB="0" anchor="ctr">
                    <a:lnL>
                      <a:noFill/>
                    </a:lnL>
                    <a:lnR>
                      <a:noFill/>
                    </a:lnR>
                    <a:lnT>
                      <a:noFill/>
                    </a:lnT>
                    <a:lnB>
                      <a:noFill/>
                    </a:lnB>
                  </a:tcPr>
                </a:tc>
                <a:tc>
                  <a:txBody>
                    <a:bodyPr/>
                    <a:lstStyle/>
                    <a:p>
                      <a:pPr algn="r" fontAlgn="ct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endParaRPr lang="hr-HR" sz="1200" b="0" i="0" u="none" strike="noStrike">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 </a:t>
                      </a:r>
                    </a:p>
                  </a:txBody>
                  <a:tcPr marL="0" marR="342900" marT="0" marB="0" anchor="ctr">
                    <a:lnL>
                      <a:noFill/>
                    </a:lnL>
                    <a:lnR>
                      <a:noFill/>
                    </a:lnR>
                    <a:lnT>
                      <a:noFill/>
                    </a:lnT>
                    <a:lnB>
                      <a:noFill/>
                    </a:lnB>
                  </a:tcPr>
                </a:tc>
                <a:tc>
                  <a:txBody>
                    <a:bodyPr/>
                    <a:lstStyle/>
                    <a:p>
                      <a:pPr algn="r" fontAlgn="ct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endParaRPr lang="hr-HR" sz="1200" b="0" i="0" u="none" strike="noStrike">
                        <a:solidFill>
                          <a:srgbClr val="000000"/>
                        </a:solidFill>
                        <a:effectLst/>
                        <a:latin typeface="Arial" panose="020B0604020202020204" pitchFamily="34" charset="0"/>
                      </a:endParaRPr>
                    </a:p>
                  </a:txBody>
                  <a:tcPr marL="0" marR="342900" marT="0" marB="0" anchor="ctr">
                    <a:lnL>
                      <a:noFill/>
                    </a:lnL>
                    <a:lnR>
                      <a:noFill/>
                    </a:lnR>
                    <a:lnT>
                      <a:noFill/>
                    </a:lnT>
                    <a:lnB>
                      <a:noFill/>
                    </a:lnB>
                  </a:tcPr>
                </a:tc>
                <a:tc>
                  <a:txBody>
                    <a:bodyPr/>
                    <a:lstStyle/>
                    <a:p>
                      <a:pPr algn="r" fontAlgn="ct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extLst>
                  <a:ext uri="{0D108BD9-81ED-4DB2-BD59-A6C34878D82A}">
                    <a16:rowId xmlns:a16="http://schemas.microsoft.com/office/drawing/2014/main" val="2188926261"/>
                  </a:ext>
                </a:extLst>
              </a:tr>
              <a:tr h="252000">
                <a:tc>
                  <a:txBody>
                    <a:bodyPr/>
                    <a:lstStyle/>
                    <a:p>
                      <a:pPr algn="l" fontAlgn="ctr"/>
                      <a:r>
                        <a:rPr lang="en-GB" sz="1200" b="0" i="0" u="none" strike="noStrike" noProof="0">
                          <a:solidFill>
                            <a:srgbClr val="000000"/>
                          </a:solidFill>
                          <a:effectLst/>
                          <a:latin typeface="Arial" panose="020B0604020202020204" pitchFamily="34" charset="0"/>
                        </a:rPr>
                        <a:t>Gross margin</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36.5%</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35.3%</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-117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36.5%</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35.3%</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-117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extLst>
                  <a:ext uri="{0D108BD9-81ED-4DB2-BD59-A6C34878D82A}">
                    <a16:rowId xmlns:a16="http://schemas.microsoft.com/office/drawing/2014/main" val="3060002776"/>
                  </a:ext>
                </a:extLst>
              </a:tr>
              <a:tr h="252000">
                <a:tc>
                  <a:txBody>
                    <a:bodyPr/>
                    <a:lstStyle/>
                    <a:p>
                      <a:pPr algn="l" fontAlgn="ctr"/>
                      <a:r>
                        <a:rPr lang="en-GB" sz="1200" b="0" i="0" u="none" strike="noStrike" noProof="0" dirty="0">
                          <a:solidFill>
                            <a:srgbClr val="000000"/>
                          </a:solidFill>
                          <a:effectLst/>
                          <a:latin typeface="Arial" panose="020B0604020202020204" pitchFamily="34" charset="0"/>
                        </a:rPr>
                        <a:t>EBITDA margin</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15.1%</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14.0%</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-116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15.0%</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14.2%</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-87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extLst>
                  <a:ext uri="{0D108BD9-81ED-4DB2-BD59-A6C34878D82A}">
                    <a16:rowId xmlns:a16="http://schemas.microsoft.com/office/drawing/2014/main" val="2164225042"/>
                  </a:ext>
                </a:extLst>
              </a:tr>
              <a:tr h="252000">
                <a:tc>
                  <a:txBody>
                    <a:bodyPr/>
                    <a:lstStyle/>
                    <a:p>
                      <a:pPr algn="l" fontAlgn="ctr"/>
                      <a:r>
                        <a:rPr lang="en-GB" sz="1200" b="0" i="0" u="none" strike="noStrike" noProof="0" dirty="0">
                          <a:solidFill>
                            <a:srgbClr val="000000"/>
                          </a:solidFill>
                          <a:effectLst/>
                          <a:latin typeface="Arial" panose="020B0604020202020204" pitchFamily="34" charset="0"/>
                        </a:rPr>
                        <a:t>EBIT margin</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10.5%</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9.4%</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-108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10.4%</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9.6%</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-79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extLst>
                  <a:ext uri="{0D108BD9-81ED-4DB2-BD59-A6C34878D82A}">
                    <a16:rowId xmlns:a16="http://schemas.microsoft.com/office/drawing/2014/main" val="2481481916"/>
                  </a:ext>
                </a:extLst>
              </a:tr>
              <a:tr h="252000">
                <a:tc>
                  <a:txBody>
                    <a:bodyPr/>
                    <a:lstStyle/>
                    <a:p>
                      <a:pPr algn="l" fontAlgn="ctr"/>
                      <a:r>
                        <a:rPr lang="en-GB" sz="1200" b="0" i="0" u="none" strike="noStrike" noProof="0">
                          <a:solidFill>
                            <a:srgbClr val="000000"/>
                          </a:solidFill>
                          <a:effectLst/>
                          <a:latin typeface="Arial" panose="020B0604020202020204" pitchFamily="34" charset="0"/>
                        </a:rPr>
                        <a:t>Net profit margin after MI</a:t>
                      </a:r>
                    </a:p>
                  </a:txBody>
                  <a:tcPr marL="85725"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8.2%</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13.1%</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+485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8.1%</a:t>
                      </a:r>
                    </a:p>
                  </a:txBody>
                  <a:tcPr marL="0" marR="34290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ctr"/>
                      <a:r>
                        <a:rPr lang="hr-HR" sz="1200" b="0" i="0" u="none" strike="noStrike" dirty="0">
                          <a:solidFill>
                            <a:srgbClr val="000000"/>
                          </a:solidFill>
                          <a:effectLst/>
                          <a:latin typeface="Arial" panose="020B0604020202020204" pitchFamily="34" charset="0"/>
                        </a:rPr>
                        <a:t>7.5%</a:t>
                      </a:r>
                    </a:p>
                  </a:txBody>
                  <a:tcPr marL="0" marR="342900" marT="0" marB="0" anchor="ctr">
                    <a:lnL>
                      <a:noFill/>
                    </a:lnL>
                    <a:lnR w="6350" cap="flat" cmpd="sng" algn="ctr">
                      <a:solidFill>
                        <a:srgbClr val="000000"/>
                      </a:solidFill>
                      <a:prstDash val="dash"/>
                      <a:round/>
                      <a:headEnd type="none" w="med" len="med"/>
                      <a:tailEnd type="none" w="med" len="med"/>
                    </a:lnR>
                    <a:lnT>
                      <a:noFill/>
                    </a:lnT>
                    <a:lnB>
                      <a:noFill/>
                    </a:lnB>
                    <a:solidFill>
                      <a:schemeClr val="bg1">
                        <a:lumMod val="85000"/>
                      </a:schemeClr>
                    </a:solidFill>
                  </a:tcPr>
                </a:tc>
                <a:tc>
                  <a:txBody>
                    <a:bodyPr/>
                    <a:lstStyle/>
                    <a:p>
                      <a:pPr algn="r" fontAlgn="ctr"/>
                      <a:r>
                        <a:rPr lang="hr-HR" sz="1200" b="0" i="0" u="none" strike="noStrike">
                          <a:solidFill>
                            <a:srgbClr val="000000"/>
                          </a:solidFill>
                          <a:effectLst/>
                          <a:latin typeface="Arial" panose="020B0604020202020204" pitchFamily="34" charset="0"/>
                        </a:rPr>
                        <a:t> </a:t>
                      </a:r>
                    </a:p>
                  </a:txBody>
                  <a:tcPr marL="0" marR="342900" marT="0"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r" fontAlgn="ctr"/>
                      <a:r>
                        <a:rPr lang="hr-HR" sz="1200" b="0" i="0" u="none" strike="noStrike" dirty="0">
                          <a:solidFill>
                            <a:srgbClr val="000000"/>
                          </a:solidFill>
                          <a:effectLst/>
                          <a:latin typeface="Arial" panose="020B0604020202020204" pitchFamily="34" charset="0"/>
                        </a:rPr>
                        <a:t>-57 </a:t>
                      </a:r>
                      <a:r>
                        <a:rPr lang="hr-HR" sz="1200" b="0" i="0" u="none" strike="noStrike" dirty="0" err="1">
                          <a:solidFill>
                            <a:srgbClr val="000000"/>
                          </a:solidFill>
                          <a:effectLst/>
                          <a:latin typeface="Arial" panose="020B0604020202020204" pitchFamily="34" charset="0"/>
                        </a:rPr>
                        <a:t>bp</a:t>
                      </a:r>
                      <a:endParaRPr lang="hr-HR" sz="1200" b="0" i="0" u="none" strike="noStrike" dirty="0">
                        <a:solidFill>
                          <a:srgbClr val="000000"/>
                        </a:solidFill>
                        <a:effectLst/>
                        <a:latin typeface="Arial" panose="020B0604020202020204" pitchFamily="34" charset="0"/>
                      </a:endParaRPr>
                    </a:p>
                  </a:txBody>
                  <a:tcPr marL="0" marR="342900" marT="0" marB="0" anchor="ctr">
                    <a:lnL>
                      <a:noFill/>
                    </a:lnL>
                    <a:lnR>
                      <a:noFill/>
                    </a:lnR>
                    <a:lnT>
                      <a:noFill/>
                    </a:lnT>
                    <a:lnB>
                      <a:noFill/>
                    </a:lnB>
                  </a:tcPr>
                </a:tc>
                <a:extLst>
                  <a:ext uri="{0D108BD9-81ED-4DB2-BD59-A6C34878D82A}">
                    <a16:rowId xmlns:a16="http://schemas.microsoft.com/office/drawing/2014/main" val="1973494391"/>
                  </a:ext>
                </a:extLst>
              </a:tr>
            </a:tbl>
          </a:graphicData>
        </a:graphic>
      </p:graphicFrame>
    </p:spTree>
    <p:extLst>
      <p:ext uri="{BB962C8B-B14F-4D97-AF65-F5344CB8AC3E}">
        <p14:creationId xmlns:p14="http://schemas.microsoft.com/office/powerpoint/2010/main" val="157475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25904475"/>
              </p:ext>
            </p:extLst>
          </p:nvPr>
        </p:nvGraphicFramePr>
        <p:xfrm>
          <a:off x="360000" y="720000"/>
          <a:ext cx="5940000" cy="3024000"/>
        </p:xfrm>
        <a:graphic>
          <a:graphicData uri="http://schemas.openxmlformats.org/drawingml/2006/table">
            <a:tbl>
              <a:tblPr/>
              <a:tblGrid>
                <a:gridCol w="3131994">
                  <a:extLst>
                    <a:ext uri="{9D8B030D-6E8A-4147-A177-3AD203B41FA5}">
                      <a16:colId xmlns:a16="http://schemas.microsoft.com/office/drawing/2014/main" val="20000"/>
                    </a:ext>
                  </a:extLst>
                </a:gridCol>
                <a:gridCol w="1404003">
                  <a:extLst>
                    <a:ext uri="{9D8B030D-6E8A-4147-A177-3AD203B41FA5}">
                      <a16:colId xmlns:a16="http://schemas.microsoft.com/office/drawing/2014/main" val="20001"/>
                    </a:ext>
                  </a:extLst>
                </a:gridCol>
                <a:gridCol w="1404003">
                  <a:extLst>
                    <a:ext uri="{9D8B030D-6E8A-4147-A177-3AD203B41FA5}">
                      <a16:colId xmlns:a16="http://schemas.microsoft.com/office/drawing/2014/main" val="122292765"/>
                    </a:ext>
                  </a:extLst>
                </a:gridCol>
              </a:tblGrid>
              <a:tr h="432000">
                <a:tc>
                  <a:txBody>
                    <a:bodyPr/>
                    <a:lstStyle/>
                    <a:p>
                      <a:pPr algn="ctr" fontAlgn="ctr"/>
                      <a:r>
                        <a:rPr lang="en-GB" sz="1200" b="1" i="0" u="none" strike="noStrike" noProof="0" dirty="0">
                          <a:solidFill>
                            <a:srgbClr val="000000"/>
                          </a:solidFill>
                          <a:effectLst/>
                          <a:latin typeface="Arial" panose="020B0604020202020204" pitchFamily="34" charset="0"/>
                        </a:rPr>
                        <a:t> Operating expenses </a:t>
                      </a:r>
                      <a:r>
                        <a:rPr lang="hr-HR" sz="1200" b="1" i="0" u="none" strike="noStrike" noProof="0" dirty="0">
                          <a:solidFill>
                            <a:srgbClr val="000000"/>
                          </a:solidFill>
                          <a:effectLst/>
                          <a:latin typeface="Arial" panose="020B0604020202020204" pitchFamily="34" charset="0"/>
                        </a:rPr>
                        <a:t>1 - 6 23</a:t>
                      </a:r>
                      <a:r>
                        <a:rPr lang="en-GB" sz="1200" b="1" i="0" u="none" strike="noStrike" baseline="0" noProof="0" dirty="0">
                          <a:solidFill>
                            <a:srgbClr val="000000"/>
                          </a:solidFill>
                          <a:effectLst/>
                          <a:latin typeface="Arial" panose="020B0604020202020204" pitchFamily="34" charset="0"/>
                        </a:rPr>
                        <a:t> vs.</a:t>
                      </a:r>
                      <a:r>
                        <a:rPr lang="hr-HR" sz="1200" b="1" i="0" u="none" strike="noStrike" baseline="0" noProof="0" dirty="0">
                          <a:solidFill>
                            <a:srgbClr val="000000"/>
                          </a:solidFill>
                          <a:effectLst/>
                          <a:latin typeface="Arial" panose="020B0604020202020204" pitchFamily="34" charset="0"/>
                        </a:rPr>
                        <a:t> 1 - 6 22</a:t>
                      </a:r>
                    </a:p>
                    <a:p>
                      <a:pPr algn="ctr" fontAlgn="ctr"/>
                      <a:r>
                        <a:rPr lang="en-GB" sz="1200" b="1" i="0" u="none" strike="noStrike" noProof="0" dirty="0">
                          <a:solidFill>
                            <a:srgbClr val="000000"/>
                          </a:solidFill>
                          <a:effectLst/>
                          <a:latin typeface="Arial" panose="020B0604020202020204" pitchFamily="34" charset="0"/>
                        </a:rPr>
                        <a:t>% change</a:t>
                      </a:r>
                    </a:p>
                  </a:txBody>
                  <a:tcPr marL="0" marR="0" marT="0" marB="0" anchor="ctr">
                    <a:lnL>
                      <a:noFill/>
                    </a:lnL>
                    <a:lnR w="6350" cap="flat" cmpd="sng" algn="ctr">
                      <a:solidFill>
                        <a:srgbClr val="000000"/>
                      </a:solidFill>
                      <a:prstDash val="dash"/>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noProof="0" dirty="0">
                          <a:solidFill>
                            <a:srgbClr val="000000"/>
                          </a:solidFill>
                          <a:effectLst/>
                          <a:latin typeface="Arial" panose="020B0604020202020204" pitchFamily="34" charset="0"/>
                        </a:rPr>
                        <a:t>REPORTED</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hr-HR" sz="1200" b="1" i="0" u="none" strike="noStrike" noProof="0" dirty="0">
                          <a:solidFill>
                            <a:srgbClr val="000000"/>
                          </a:solidFill>
                          <a:effectLst/>
                          <a:latin typeface="Arial" panose="020B0604020202020204" pitchFamily="34" charset="0"/>
                        </a:rPr>
                        <a:t>NORMALIZED</a:t>
                      </a:r>
                      <a:r>
                        <a:rPr lang="hr-HR" sz="1200" b="1" i="0" u="none" strike="noStrike" baseline="30000" noProof="0" dirty="0">
                          <a:solidFill>
                            <a:srgbClr val="000000"/>
                          </a:solidFill>
                          <a:effectLst/>
                          <a:latin typeface="Arial" panose="020B0604020202020204" pitchFamily="34" charset="0"/>
                        </a:rPr>
                        <a:t>1</a:t>
                      </a:r>
                      <a:endParaRPr lang="en-GB" sz="1200" b="1" i="0" u="none" strike="noStrike" baseline="30000" noProof="0"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32000">
                <a:tc>
                  <a:txBody>
                    <a:bodyPr/>
                    <a:lstStyle/>
                    <a:p>
                      <a:pPr algn="l" fontAlgn="ctr"/>
                      <a:r>
                        <a:rPr lang="en-GB" sz="1000" b="0" i="0" u="none" strike="noStrike" noProof="0" dirty="0">
                          <a:solidFill>
                            <a:srgbClr val="000000"/>
                          </a:solidFill>
                          <a:effectLst/>
                          <a:latin typeface="Arial" panose="020B0604020202020204" pitchFamily="34" charset="0"/>
                        </a:rPr>
                        <a:t>Cost of goods sold</a:t>
                      </a:r>
                      <a:r>
                        <a:rPr lang="en-GB" sz="1000" b="0" i="0" u="none" strike="noStrike" baseline="0" noProof="0" dirty="0">
                          <a:solidFill>
                            <a:srgbClr val="000000"/>
                          </a:solidFill>
                          <a:effectLst/>
                          <a:latin typeface="Arial" panose="020B0604020202020204" pitchFamily="34" charset="0"/>
                        </a:rPr>
                        <a:t> (COGS)</a:t>
                      </a:r>
                      <a:endParaRPr lang="en-GB" sz="1000" b="0" i="0" u="none" strike="noStrike" noProof="0" dirty="0">
                        <a:solidFill>
                          <a:srgbClr val="000000"/>
                        </a:solidFill>
                        <a:effectLst/>
                        <a:latin typeface="Arial" panose="020B0604020202020204" pitchFamily="34" charset="0"/>
                      </a:endParaRPr>
                    </a:p>
                  </a:txBody>
                  <a:tcPr marL="0" marR="0" marT="0" marB="0" anchor="ctr">
                    <a:lnL>
                      <a:noFill/>
                    </a:lnL>
                    <a:lnR w="6350" cap="flat" cmpd="sng" algn="ctr">
                      <a:solidFill>
                        <a:srgbClr val="000000"/>
                      </a:solidFill>
                      <a:prstDash val="dash"/>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r" fontAlgn="ctr"/>
                      <a:r>
                        <a:rPr lang="hr-HR" sz="1000" b="0" i="0" u="none" strike="noStrike" dirty="0">
                          <a:solidFill>
                            <a:srgbClr val="000000"/>
                          </a:solidFill>
                          <a:effectLst/>
                          <a:latin typeface="Arial" panose="020B0604020202020204" pitchFamily="34" charset="0"/>
                        </a:rPr>
                        <a:t>10.0%</a:t>
                      </a:r>
                    </a:p>
                  </a:txBody>
                  <a:tcPr marL="0" marR="72000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r" fontAlgn="ctr"/>
                      <a:r>
                        <a:rPr lang="hr-HR" sz="1000" b="0" i="0" u="none" strike="noStrike" dirty="0">
                          <a:solidFill>
                            <a:srgbClr val="000000"/>
                          </a:solidFill>
                          <a:effectLst/>
                          <a:latin typeface="Arial" panose="020B0604020202020204" pitchFamily="34" charset="0"/>
                        </a:rPr>
                        <a:t>10.0%</a:t>
                      </a:r>
                    </a:p>
                  </a:txBody>
                  <a:tcPr marL="0" marR="72000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432000">
                <a:tc>
                  <a:txBody>
                    <a:bodyPr/>
                    <a:lstStyle/>
                    <a:p>
                      <a:pPr algn="l" fontAlgn="ctr"/>
                      <a:r>
                        <a:rPr lang="en-GB" sz="1000" b="0" i="0" u="none" strike="noStrike" noProof="0" dirty="0">
                          <a:solidFill>
                            <a:srgbClr val="000000"/>
                          </a:solidFill>
                          <a:effectLst/>
                          <a:latin typeface="Arial" panose="020B0604020202020204" pitchFamily="34" charset="0"/>
                        </a:rPr>
                        <a:t>General and administrative</a:t>
                      </a:r>
                      <a:r>
                        <a:rPr lang="en-GB" sz="1000" b="0" i="0" u="none" strike="noStrike" baseline="0" noProof="0" dirty="0">
                          <a:solidFill>
                            <a:srgbClr val="000000"/>
                          </a:solidFill>
                          <a:effectLst/>
                          <a:latin typeface="Arial" panose="020B0604020202020204" pitchFamily="34" charset="0"/>
                        </a:rPr>
                        <a:t> expenses</a:t>
                      </a:r>
                      <a:r>
                        <a:rPr lang="en-GB" sz="1000" b="0" i="0" u="none" strike="noStrike" noProof="0" dirty="0">
                          <a:solidFill>
                            <a:srgbClr val="000000"/>
                          </a:solidFill>
                          <a:effectLst/>
                          <a:latin typeface="Arial" panose="020B0604020202020204" pitchFamily="34" charset="0"/>
                        </a:rPr>
                        <a:t> (G&amp;A)</a:t>
                      </a:r>
                    </a:p>
                  </a:txBody>
                  <a:tcPr marL="0" marR="0" marT="0" marB="0" anchor="ctr">
                    <a:lnL>
                      <a:noFill/>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r" fontAlgn="ctr"/>
                      <a:r>
                        <a:rPr lang="hr-HR" sz="1000" b="0" i="0" u="none" strike="noStrike" dirty="0">
                          <a:solidFill>
                            <a:srgbClr val="000000"/>
                          </a:solidFill>
                          <a:effectLst/>
                          <a:latin typeface="Arial" panose="020B0604020202020204" pitchFamily="34" charset="0"/>
                        </a:rPr>
                        <a:t>11.5%</a:t>
                      </a:r>
                    </a:p>
                  </a:txBody>
                  <a:tcPr marL="0" marR="72000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r" fontAlgn="ctr"/>
                      <a:r>
                        <a:rPr lang="hr-HR" sz="1000" b="0" i="0" u="none" strike="noStrike" dirty="0">
                          <a:solidFill>
                            <a:srgbClr val="000000"/>
                          </a:solidFill>
                          <a:effectLst/>
                          <a:latin typeface="Arial" panose="020B0604020202020204" pitchFamily="34" charset="0"/>
                        </a:rPr>
                        <a:t>10.7%</a:t>
                      </a:r>
                    </a:p>
                  </a:txBody>
                  <a:tcPr marL="0" marR="72000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extLst>
                  <a:ext uri="{0D108BD9-81ED-4DB2-BD59-A6C34878D82A}">
                    <a16:rowId xmlns:a16="http://schemas.microsoft.com/office/drawing/2014/main" val="10002"/>
                  </a:ext>
                </a:extLst>
              </a:tr>
              <a:tr h="432000">
                <a:tc>
                  <a:txBody>
                    <a:bodyPr/>
                    <a:lstStyle/>
                    <a:p>
                      <a:pPr algn="l" fontAlgn="ctr"/>
                      <a:r>
                        <a:rPr lang="en-GB" sz="1000" b="0" i="0" u="none" strike="noStrike" noProof="0" dirty="0">
                          <a:solidFill>
                            <a:srgbClr val="000000"/>
                          </a:solidFill>
                          <a:effectLst/>
                          <a:latin typeface="Arial" panose="020B0604020202020204" pitchFamily="34" charset="0"/>
                        </a:rPr>
                        <a:t>Sales and distribution costs (S&amp;D)</a:t>
                      </a:r>
                    </a:p>
                  </a:txBody>
                  <a:tcPr marL="0" marR="0" marT="0" marB="0" anchor="ctr">
                    <a:lnL>
                      <a:noFill/>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r" fontAlgn="ctr"/>
                      <a:r>
                        <a:rPr lang="hr-HR" sz="1000" b="0" i="0" u="none" strike="noStrike" dirty="0">
                          <a:solidFill>
                            <a:srgbClr val="000000"/>
                          </a:solidFill>
                          <a:effectLst/>
                          <a:latin typeface="Arial" panose="020B0604020202020204" pitchFamily="34" charset="0"/>
                        </a:rPr>
                        <a:t>2.0%</a:t>
                      </a:r>
                    </a:p>
                  </a:txBody>
                  <a:tcPr marL="0" marR="72000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r" fontAlgn="ctr"/>
                      <a:r>
                        <a:rPr lang="hr-HR" sz="1000" b="0" i="0" u="none" strike="noStrike" dirty="0">
                          <a:solidFill>
                            <a:srgbClr val="000000"/>
                          </a:solidFill>
                          <a:effectLst/>
                          <a:latin typeface="Arial" panose="020B0604020202020204" pitchFamily="34" charset="0"/>
                        </a:rPr>
                        <a:t>2.0%</a:t>
                      </a:r>
                    </a:p>
                  </a:txBody>
                  <a:tcPr marL="0" marR="72000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432000">
                <a:tc>
                  <a:txBody>
                    <a:bodyPr/>
                    <a:lstStyle/>
                    <a:p>
                      <a:pPr algn="l" fontAlgn="ctr"/>
                      <a:r>
                        <a:rPr lang="en-GB" sz="1000" b="0" i="0" u="none" strike="noStrike" noProof="0" dirty="0">
                          <a:solidFill>
                            <a:srgbClr val="000000"/>
                          </a:solidFill>
                          <a:effectLst/>
                          <a:latin typeface="Arial" panose="020B0604020202020204" pitchFamily="34" charset="0"/>
                        </a:rPr>
                        <a:t>Marketing expenses (MEX)</a:t>
                      </a:r>
                    </a:p>
                  </a:txBody>
                  <a:tcPr marL="0" marR="0" marT="0" marB="0" anchor="ctr">
                    <a:lnL>
                      <a:noFill/>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r" fontAlgn="ctr"/>
                      <a:r>
                        <a:rPr lang="hr-HR" sz="1000" b="0" i="0" u="none" strike="noStrike" dirty="0">
                          <a:solidFill>
                            <a:srgbClr val="000000"/>
                          </a:solidFill>
                          <a:effectLst/>
                          <a:latin typeface="Arial" panose="020B0604020202020204" pitchFamily="34" charset="0"/>
                        </a:rPr>
                        <a:t> 0.3%</a:t>
                      </a:r>
                    </a:p>
                  </a:txBody>
                  <a:tcPr marL="0" marR="72000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r" fontAlgn="ctr"/>
                      <a:r>
                        <a:rPr lang="hr-HR" sz="1000" b="0" i="0" u="none" strike="noStrike" dirty="0">
                          <a:solidFill>
                            <a:srgbClr val="000000"/>
                          </a:solidFill>
                          <a:effectLst/>
                          <a:latin typeface="Arial" panose="020B0604020202020204" pitchFamily="34" charset="0"/>
                        </a:rPr>
                        <a:t> 0.3%</a:t>
                      </a:r>
                    </a:p>
                  </a:txBody>
                  <a:tcPr marL="0" marR="72000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432000">
                <a:tc>
                  <a:txBody>
                    <a:bodyPr/>
                    <a:lstStyle/>
                    <a:p>
                      <a:pPr algn="l" fontAlgn="ctr"/>
                      <a:r>
                        <a:rPr lang="en-GB" sz="1000" b="0" i="0" u="none" strike="noStrike" noProof="0" dirty="0">
                          <a:solidFill>
                            <a:srgbClr val="000000"/>
                          </a:solidFill>
                          <a:effectLst/>
                          <a:latin typeface="Arial" panose="020B0604020202020204" pitchFamily="34" charset="0"/>
                        </a:rPr>
                        <a:t>Other expenses / </a:t>
                      </a:r>
                      <a:r>
                        <a:rPr lang="hr-HR" sz="1000" b="0" i="0" u="none" strike="noStrike" noProof="0" dirty="0">
                          <a:solidFill>
                            <a:srgbClr val="000000"/>
                          </a:solidFill>
                          <a:effectLst/>
                          <a:latin typeface="Arial" panose="020B0604020202020204" pitchFamily="34" charset="0"/>
                        </a:rPr>
                        <a:t>(</a:t>
                      </a:r>
                      <a:r>
                        <a:rPr lang="en-GB" sz="1000" b="0" i="0" u="none" strike="noStrike" noProof="0">
                          <a:solidFill>
                            <a:srgbClr val="000000"/>
                          </a:solidFill>
                          <a:effectLst/>
                          <a:latin typeface="Arial" panose="020B0604020202020204" pitchFamily="34" charset="0"/>
                        </a:rPr>
                        <a:t>revenues</a:t>
                      </a:r>
                      <a:r>
                        <a:rPr lang="hr-HR" sz="1000" b="0" i="0" u="none" strike="noStrike" noProof="0">
                          <a:solidFill>
                            <a:srgbClr val="000000"/>
                          </a:solidFill>
                          <a:effectLst/>
                          <a:latin typeface="Arial" panose="020B0604020202020204" pitchFamily="34" charset="0"/>
                        </a:rPr>
                        <a:t>)</a:t>
                      </a:r>
                      <a:r>
                        <a:rPr lang="en-GB" sz="1000" b="0" i="0" u="none" strike="noStrike" noProof="0">
                          <a:solidFill>
                            <a:srgbClr val="000000"/>
                          </a:solidFill>
                          <a:effectLst/>
                          <a:latin typeface="Arial" panose="020B0604020202020204" pitchFamily="34" charset="0"/>
                        </a:rPr>
                        <a:t>, </a:t>
                      </a:r>
                      <a:r>
                        <a:rPr lang="en-GB" sz="1000" b="0" i="0" u="none" strike="noStrike" noProof="0" dirty="0">
                          <a:solidFill>
                            <a:srgbClr val="000000"/>
                          </a:solidFill>
                          <a:effectLst/>
                          <a:latin typeface="Arial" panose="020B0604020202020204" pitchFamily="34" charset="0"/>
                        </a:rPr>
                        <a:t>net</a:t>
                      </a:r>
                      <a:r>
                        <a:rPr lang="en-GB" sz="1000" b="0" i="0" u="none" strike="noStrike" baseline="30000" noProof="0"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ash"/>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hr-HR" sz="1000" b="0" i="0" u="none" strike="noStrike" dirty="0">
                          <a:solidFill>
                            <a:srgbClr val="000000"/>
                          </a:solidFill>
                          <a:effectLst/>
                          <a:latin typeface="Arial" panose="020B0604020202020204" pitchFamily="34" charset="0"/>
                        </a:rPr>
                        <a:t> (79.7%)</a:t>
                      </a:r>
                    </a:p>
                  </a:txBody>
                  <a:tcPr marL="0" marR="72000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hr-HR" sz="1000" b="0" i="0" u="none" strike="noStrike" dirty="0">
                          <a:solidFill>
                            <a:srgbClr val="000000"/>
                          </a:solidFill>
                          <a:effectLst/>
                          <a:latin typeface="Arial" panose="020B0604020202020204" pitchFamily="34" charset="0"/>
                        </a:rPr>
                        <a:t> (73.6%)</a:t>
                      </a:r>
                    </a:p>
                  </a:txBody>
                  <a:tcPr marL="0" marR="72000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l" fontAlgn="ctr"/>
                      <a:r>
                        <a:rPr lang="en-GB" sz="1000" b="1" i="0" u="none" strike="noStrike" noProof="0" dirty="0">
                          <a:solidFill>
                            <a:srgbClr val="000000"/>
                          </a:solidFill>
                          <a:effectLst/>
                          <a:latin typeface="Arial" panose="020B0604020202020204" pitchFamily="34" charset="0"/>
                        </a:rPr>
                        <a:t>Total</a:t>
                      </a:r>
                    </a:p>
                  </a:txBody>
                  <a:tcPr marL="0" marR="0" marT="0" marB="0" anchor="ctr">
                    <a:lnL>
                      <a:noFill/>
                    </a:lnL>
                    <a:lnR w="6350" cap="flat" cmpd="sng" algn="ctr">
                      <a:solidFill>
                        <a:srgbClr val="000000"/>
                      </a:solidFill>
                      <a:prstDash val="dash"/>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r" fontAlgn="ctr"/>
                      <a:r>
                        <a:rPr lang="hr-HR" sz="1000" b="0" i="0" u="none" strike="noStrike" dirty="0">
                          <a:solidFill>
                            <a:srgbClr val="000000"/>
                          </a:solidFill>
                          <a:effectLst/>
                          <a:latin typeface="Arial" panose="020B0604020202020204" pitchFamily="34" charset="0"/>
                        </a:rPr>
                        <a:t>9.3%</a:t>
                      </a:r>
                    </a:p>
                  </a:txBody>
                  <a:tcPr marL="0" marR="72000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r" fontAlgn="ctr"/>
                      <a:r>
                        <a:rPr lang="hr-HR" sz="1000" b="0" i="0" u="none" strike="noStrike" dirty="0">
                          <a:solidFill>
                            <a:srgbClr val="000000"/>
                          </a:solidFill>
                          <a:effectLst/>
                          <a:latin typeface="Arial" panose="020B0604020202020204" pitchFamily="34" charset="0"/>
                        </a:rPr>
                        <a:t>8.9%</a:t>
                      </a:r>
                    </a:p>
                  </a:txBody>
                  <a:tcPr marL="0" marR="72000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6"/>
                  </a:ext>
                </a:extLst>
              </a:tr>
            </a:tbl>
          </a:graphicData>
        </a:graphic>
      </p:graphicFrame>
      <p:sp>
        <p:nvSpPr>
          <p:cNvPr id="4" name="Rectangle 2"/>
          <p:cNvSpPr txBox="1">
            <a:spLocks noChangeArrowheads="1"/>
          </p:cNvSpPr>
          <p:nvPr/>
        </p:nvSpPr>
        <p:spPr>
          <a:xfrm>
            <a:off x="360000" y="188640"/>
            <a:ext cx="11592368" cy="408058"/>
          </a:xfrm>
          <a:prstGeom prst="rect">
            <a:avLst/>
          </a:prstGeom>
          <a:no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hr-HR" sz="1800" b="1" dirty="0" err="1">
                <a:solidFill>
                  <a:prstClr val="black"/>
                </a:solidFill>
                <a:latin typeface="Arial" panose="020B0604020202020204" pitchFamily="34" charset="0"/>
                <a:cs typeface="Arial" panose="020B0604020202020204" pitchFamily="34" charset="0"/>
              </a:rPr>
              <a:t>Operating</a:t>
            </a:r>
            <a:r>
              <a:rPr lang="hr-HR" sz="1800" b="1" dirty="0">
                <a:solidFill>
                  <a:prstClr val="black"/>
                </a:solidFill>
                <a:latin typeface="Arial" panose="020B0604020202020204" pitchFamily="34" charset="0"/>
                <a:cs typeface="Arial" panose="020B0604020202020204" pitchFamily="34" charset="0"/>
              </a:rPr>
              <a:t> </a:t>
            </a:r>
            <a:r>
              <a:rPr lang="hr-HR" sz="1800" b="1" dirty="0" err="1">
                <a:solidFill>
                  <a:prstClr val="black"/>
                </a:solidFill>
                <a:latin typeface="Arial" panose="020B0604020202020204" pitchFamily="34" charset="0"/>
                <a:cs typeface="Arial" panose="020B0604020202020204" pitchFamily="34" charset="0"/>
              </a:rPr>
              <a:t>expenses</a:t>
            </a:r>
            <a:r>
              <a:rPr lang="hr-HR" sz="1800" b="1" dirty="0">
                <a:solidFill>
                  <a:prstClr val="black"/>
                </a:solidFill>
                <a:latin typeface="Arial" panose="020B0604020202020204" pitchFamily="34" charset="0"/>
                <a:cs typeface="Arial" panose="020B0604020202020204" pitchFamily="34" charset="0"/>
              </a:rPr>
              <a:t> </a:t>
            </a:r>
            <a:r>
              <a:rPr lang="hr-HR" sz="1800" b="1" dirty="0" err="1">
                <a:solidFill>
                  <a:prstClr val="black"/>
                </a:solidFill>
                <a:latin typeface="Arial" panose="020B0604020202020204" pitchFamily="34" charset="0"/>
                <a:cs typeface="Arial" panose="020B0604020202020204" pitchFamily="34" charset="0"/>
              </a:rPr>
              <a:t>influenced</a:t>
            </a:r>
            <a:r>
              <a:rPr lang="hr-HR" sz="1800" b="1" dirty="0">
                <a:solidFill>
                  <a:prstClr val="black"/>
                </a:solidFill>
                <a:latin typeface="Arial" panose="020B0604020202020204" pitchFamily="34" charset="0"/>
                <a:cs typeface="Arial" panose="020B0604020202020204" pitchFamily="34" charset="0"/>
              </a:rPr>
              <a:t> </a:t>
            </a:r>
            <a:r>
              <a:rPr lang="hr-HR" sz="1800" b="1" dirty="0" err="1">
                <a:solidFill>
                  <a:prstClr val="black"/>
                </a:solidFill>
                <a:latin typeface="Arial" panose="020B0604020202020204" pitchFamily="34" charset="0"/>
                <a:cs typeface="Arial" panose="020B0604020202020204" pitchFamily="34" charset="0"/>
              </a:rPr>
              <a:t>by</a:t>
            </a:r>
            <a:r>
              <a:rPr lang="hr-HR" sz="1800" b="1" dirty="0">
                <a:solidFill>
                  <a:prstClr val="black"/>
                </a:solidFill>
                <a:latin typeface="Arial" panose="020B0604020202020204" pitchFamily="34" charset="0"/>
                <a:cs typeface="Arial" panose="020B0604020202020204" pitchFamily="34" charset="0"/>
              </a:rPr>
              <a:t> </a:t>
            </a:r>
            <a:r>
              <a:rPr lang="hr-HR" sz="1800" b="1" dirty="0" err="1">
                <a:solidFill>
                  <a:prstClr val="black"/>
                </a:solidFill>
                <a:latin typeface="Arial" panose="020B0604020202020204" pitchFamily="34" charset="0"/>
                <a:cs typeface="Arial" panose="020B0604020202020204" pitchFamily="34" charset="0"/>
              </a:rPr>
              <a:t>price</a:t>
            </a:r>
            <a:r>
              <a:rPr lang="hr-HR" sz="1800" b="1" dirty="0">
                <a:solidFill>
                  <a:prstClr val="black"/>
                </a:solidFill>
                <a:latin typeface="Arial" panose="020B0604020202020204" pitchFamily="34" charset="0"/>
                <a:cs typeface="Arial" panose="020B0604020202020204" pitchFamily="34" charset="0"/>
              </a:rPr>
              <a:t> </a:t>
            </a:r>
            <a:r>
              <a:rPr lang="hr-HR" sz="1800" b="1" dirty="0" err="1">
                <a:solidFill>
                  <a:prstClr val="black"/>
                </a:solidFill>
                <a:latin typeface="Arial" panose="020B0604020202020204" pitchFamily="34" charset="0"/>
                <a:cs typeface="Arial" panose="020B0604020202020204" pitchFamily="34" charset="0"/>
              </a:rPr>
              <a:t>movements</a:t>
            </a:r>
            <a:r>
              <a:rPr lang="hr-HR" sz="1800" b="1" dirty="0">
                <a:solidFill>
                  <a:prstClr val="black"/>
                </a:solidFill>
                <a:latin typeface="Arial" panose="020B0604020202020204" pitchFamily="34" charset="0"/>
                <a:cs typeface="Arial" panose="020B0604020202020204" pitchFamily="34" charset="0"/>
              </a:rPr>
              <a:t> </a:t>
            </a:r>
            <a:r>
              <a:rPr lang="hr-HR" sz="1800" b="1" dirty="0" err="1">
                <a:solidFill>
                  <a:prstClr val="black"/>
                </a:solidFill>
                <a:latin typeface="Arial" panose="020B0604020202020204" pitchFamily="34" charset="0"/>
                <a:cs typeface="Arial" panose="020B0604020202020204" pitchFamily="34" charset="0"/>
              </a:rPr>
              <a:t>of</a:t>
            </a:r>
            <a:r>
              <a:rPr lang="hr-HR" sz="1800" b="1" dirty="0">
                <a:solidFill>
                  <a:prstClr val="black"/>
                </a:solidFill>
                <a:latin typeface="Arial" panose="020B0604020202020204" pitchFamily="34" charset="0"/>
                <a:cs typeface="Arial" panose="020B0604020202020204" pitchFamily="34" charset="0"/>
              </a:rPr>
              <a:t> </a:t>
            </a:r>
            <a:r>
              <a:rPr lang="hr-HR" sz="1800" b="1" dirty="0" err="1">
                <a:solidFill>
                  <a:prstClr val="black"/>
                </a:solidFill>
                <a:latin typeface="Arial" panose="020B0604020202020204" pitchFamily="34" charset="0"/>
                <a:cs typeface="Arial" panose="020B0604020202020204" pitchFamily="34" charset="0"/>
              </a:rPr>
              <a:t>raw</a:t>
            </a:r>
            <a:r>
              <a:rPr lang="hr-HR" sz="1800" b="1" dirty="0">
                <a:solidFill>
                  <a:prstClr val="black"/>
                </a:solidFill>
                <a:latin typeface="Arial" panose="020B0604020202020204" pitchFamily="34" charset="0"/>
                <a:cs typeface="Arial" panose="020B0604020202020204" pitchFamily="34" charset="0"/>
              </a:rPr>
              <a:t> </a:t>
            </a:r>
            <a:r>
              <a:rPr lang="hr-HR" sz="1800" b="1" dirty="0" err="1">
                <a:solidFill>
                  <a:prstClr val="black"/>
                </a:solidFill>
                <a:latin typeface="Arial" panose="020B0604020202020204" pitchFamily="34" charset="0"/>
                <a:cs typeface="Arial" panose="020B0604020202020204" pitchFamily="34" charset="0"/>
              </a:rPr>
              <a:t>materials</a:t>
            </a:r>
            <a:r>
              <a:rPr lang="hr-HR" sz="1800" b="1" dirty="0">
                <a:solidFill>
                  <a:prstClr val="black"/>
                </a:solidFill>
                <a:latin typeface="Arial" panose="020B0604020202020204" pitchFamily="34" charset="0"/>
                <a:cs typeface="Arial" panose="020B0604020202020204" pitchFamily="34" charset="0"/>
              </a:rPr>
              <a:t>, </a:t>
            </a:r>
            <a:r>
              <a:rPr lang="hr-HR" sz="1800" b="1" dirty="0" err="1">
                <a:solidFill>
                  <a:prstClr val="black"/>
                </a:solidFill>
                <a:latin typeface="Arial" panose="020B0604020202020204" pitchFamily="34" charset="0"/>
                <a:cs typeface="Arial" panose="020B0604020202020204" pitchFamily="34" charset="0"/>
              </a:rPr>
              <a:t>packaging</a:t>
            </a:r>
            <a:r>
              <a:rPr lang="hr-HR" sz="1800" b="1" dirty="0">
                <a:solidFill>
                  <a:prstClr val="black"/>
                </a:solidFill>
                <a:latin typeface="Arial" panose="020B0604020202020204" pitchFamily="34" charset="0"/>
                <a:cs typeface="Arial" panose="020B0604020202020204" pitchFamily="34" charset="0"/>
              </a:rPr>
              <a:t> </a:t>
            </a:r>
            <a:r>
              <a:rPr lang="hr-HR" sz="1800" b="1" dirty="0" err="1">
                <a:solidFill>
                  <a:prstClr val="black"/>
                </a:solidFill>
                <a:latin typeface="Arial" panose="020B0604020202020204" pitchFamily="34" charset="0"/>
                <a:cs typeface="Arial" panose="020B0604020202020204" pitchFamily="34" charset="0"/>
              </a:rPr>
              <a:t>and</a:t>
            </a:r>
            <a:r>
              <a:rPr lang="hr-HR" sz="1800" b="1" dirty="0">
                <a:solidFill>
                  <a:prstClr val="black"/>
                </a:solidFill>
                <a:latin typeface="Arial" panose="020B0604020202020204" pitchFamily="34" charset="0"/>
                <a:cs typeface="Arial" panose="020B0604020202020204" pitchFamily="34" charset="0"/>
              </a:rPr>
              <a:t> </a:t>
            </a:r>
            <a:r>
              <a:rPr lang="hr-HR" sz="1800" b="1" dirty="0" err="1">
                <a:solidFill>
                  <a:prstClr val="black"/>
                </a:solidFill>
                <a:latin typeface="Arial" panose="020B0604020202020204" pitchFamily="34" charset="0"/>
                <a:cs typeface="Arial" panose="020B0604020202020204" pitchFamily="34" charset="0"/>
              </a:rPr>
              <a:t>energy</a:t>
            </a:r>
            <a:r>
              <a:rPr lang="hr-HR" sz="1800" b="1" dirty="0">
                <a:solidFill>
                  <a:prstClr val="black"/>
                </a:solidFill>
                <a:latin typeface="Arial" panose="020B0604020202020204" pitchFamily="34" charset="0"/>
                <a:cs typeface="Arial" panose="020B0604020202020204" pitchFamily="34" charset="0"/>
              </a:rPr>
              <a:t> </a:t>
            </a:r>
            <a:endParaRPr lang="en-GB" sz="1800" b="1" dirty="0">
              <a:solidFill>
                <a:prstClr val="black"/>
              </a:solidFill>
              <a:latin typeface="Arial" panose="020B0604020202020204" pitchFamily="34" charset="0"/>
              <a:cs typeface="Arial" panose="020B0604020202020204" pitchFamily="34" charset="0"/>
            </a:endParaRPr>
          </a:p>
        </p:txBody>
      </p:sp>
      <p:sp>
        <p:nvSpPr>
          <p:cNvPr id="6" name="Date Placeholder 5"/>
          <p:cNvSpPr>
            <a:spLocks noGrp="1"/>
          </p:cNvSpPr>
          <p:nvPr>
            <p:ph type="dt" sz="half" idx="2"/>
          </p:nvPr>
        </p:nvSpPr>
        <p:spPr>
          <a:xfrm>
            <a:off x="360000" y="6588000"/>
            <a:ext cx="2743200" cy="252000"/>
          </a:xfrm>
        </p:spPr>
        <p:txBody>
          <a:bodyPr/>
          <a:lstStyle/>
          <a:p>
            <a:r>
              <a:rPr lang="sr-Latn-RS" dirty="0"/>
              <a:t>21st July 2023</a:t>
            </a:r>
            <a:endParaRPr lang="hr-HR" dirty="0"/>
          </a:p>
        </p:txBody>
      </p:sp>
      <p:sp>
        <p:nvSpPr>
          <p:cNvPr id="33" name="TextBox 32"/>
          <p:cNvSpPr txBox="1"/>
          <p:nvPr/>
        </p:nvSpPr>
        <p:spPr>
          <a:xfrm>
            <a:off x="6672064" y="720000"/>
            <a:ext cx="5172397" cy="4942059"/>
          </a:xfrm>
          <a:prstGeom prst="rect">
            <a:avLst/>
          </a:prstGeom>
          <a:noFill/>
          <a:ln>
            <a:noFill/>
          </a:ln>
        </p:spPr>
        <p:txBody>
          <a:bodyPr wrap="square" lIns="0" tIns="0" rIns="0" bIns="0" rtlCol="0">
            <a:spAutoFit/>
          </a:bodyPr>
          <a:lstStyle/>
          <a:p>
            <a:pPr algn="just">
              <a:lnSpc>
                <a:spcPct val="150000"/>
              </a:lnSpc>
              <a:spcAft>
                <a:spcPts val="600"/>
              </a:spcAft>
            </a:pPr>
            <a:r>
              <a:rPr lang="en-GB" sz="1200" b="1" u="sng" dirty="0">
                <a:latin typeface="Arial" panose="020B0604020202020204" pitchFamily="34" charset="0"/>
                <a:cs typeface="Arial" panose="020B0604020202020204" pitchFamily="34" charset="0"/>
              </a:rPr>
              <a:t>Key highlights of operating expenses in 1 - 6 202</a:t>
            </a:r>
            <a:r>
              <a:rPr lang="hr-HR" sz="1200" b="1" u="sng" dirty="0">
                <a:latin typeface="Arial" panose="020B0604020202020204" pitchFamily="34" charset="0"/>
                <a:cs typeface="Arial" panose="020B0604020202020204" pitchFamily="34" charset="0"/>
              </a:rPr>
              <a:t>3</a:t>
            </a:r>
            <a:r>
              <a:rPr lang="en-GB" sz="1200" b="1" u="sng" dirty="0">
                <a:latin typeface="Arial" panose="020B0604020202020204" pitchFamily="34" charset="0"/>
                <a:cs typeface="Arial" panose="020B0604020202020204" pitchFamily="34" charset="0"/>
              </a:rPr>
              <a:t>:</a:t>
            </a:r>
          </a:p>
          <a:p>
            <a:pPr marL="174625" indent="-174625" algn="just">
              <a:lnSpc>
                <a:spcPct val="150000"/>
              </a:lnSpc>
              <a:buFont typeface="Wingdings" panose="05000000000000000000" pitchFamily="2" charset="2"/>
              <a:buChar char="§"/>
            </a:pPr>
            <a:r>
              <a:rPr lang="en-GB" sz="1000" b="1" dirty="0">
                <a:latin typeface="Arial" panose="020B0604020202020204" pitchFamily="34" charset="0"/>
                <a:cs typeface="Arial" panose="020B0604020202020204" pitchFamily="34" charset="0"/>
              </a:rPr>
              <a:t>Cost of goods sold (COGS): </a:t>
            </a:r>
          </a:p>
          <a:p>
            <a:pPr marL="271463" lvl="1" indent="-177800" algn="just">
              <a:lnSpc>
                <a:spcPct val="150000"/>
              </a:lnSpc>
              <a:spcAft>
                <a:spcPts val="1200"/>
              </a:spcAft>
              <a:buFont typeface="Arial" panose="020B0604020202020204" pitchFamily="34" charset="0"/>
              <a:buChar char="•"/>
            </a:pPr>
            <a:r>
              <a:rPr lang="en-GB" sz="1000" dirty="0">
                <a:latin typeface="Arial" panose="020B0604020202020204" pitchFamily="34" charset="0"/>
                <a:cs typeface="Arial" panose="020B0604020202020204" pitchFamily="34" charset="0"/>
              </a:rPr>
              <a:t>Higher </a:t>
            </a:r>
            <a:r>
              <a:rPr lang="en-US" sz="1000" dirty="0">
                <a:latin typeface="Arial" panose="020B0604020202020204" pitchFamily="34" charset="0"/>
                <a:cs typeface="Arial" panose="020B0604020202020204" pitchFamily="34" charset="0"/>
              </a:rPr>
              <a:t>10.0% relative to the comparative period due to movements in prices of raw materials, packaging and energy and investments in improving the material status of employees</a:t>
            </a:r>
            <a:r>
              <a:rPr lang="hr-HR" sz="1000" dirty="0">
                <a:latin typeface="Arial" panose="020B0604020202020204" pitchFamily="34" charset="0"/>
                <a:cs typeface="Arial" panose="020B0604020202020204" pitchFamily="34" charset="0"/>
              </a:rPr>
              <a:t>,</a:t>
            </a:r>
          </a:p>
          <a:p>
            <a:pPr marL="174625" lvl="1" indent="-174625" algn="just">
              <a:spcAft>
                <a:spcPts val="1200"/>
              </a:spcAft>
              <a:buFont typeface="Wingdings" panose="05000000000000000000" pitchFamily="2" charset="2"/>
              <a:buChar char="§"/>
            </a:pPr>
            <a:r>
              <a:rPr lang="en-US" sz="1000" b="1" dirty="0">
                <a:latin typeface="Arial" panose="020B0604020202020204" pitchFamily="34" charset="0"/>
                <a:cs typeface="Arial" panose="020B0604020202020204" pitchFamily="34" charset="0"/>
              </a:rPr>
              <a:t>General and administrative expenses (G&amp;A):</a:t>
            </a:r>
          </a:p>
          <a:p>
            <a:pPr marL="271463" lvl="1" indent="-177800" algn="just">
              <a:spcAft>
                <a:spcPts val="1200"/>
              </a:spcAft>
              <a:buFont typeface="Arial" panose="020B0604020202020204" pitchFamily="34" charset="0"/>
              <a:buChar char="•"/>
            </a:pPr>
            <a:r>
              <a:rPr lang="hr-HR" sz="1000" dirty="0">
                <a:latin typeface="Arial" panose="020B0604020202020204" pitchFamily="34" charset="0"/>
                <a:cs typeface="Arial" panose="020B0604020202020204" pitchFamily="34" charset="0"/>
              </a:rPr>
              <a:t>H</a:t>
            </a:r>
            <a:r>
              <a:rPr lang="en-US" sz="1000" dirty="0" err="1">
                <a:latin typeface="Arial" panose="020B0604020202020204" pitchFamily="34" charset="0"/>
                <a:cs typeface="Arial" panose="020B0604020202020204" pitchFamily="34" charset="0"/>
              </a:rPr>
              <a:t>igher</a:t>
            </a:r>
            <a:r>
              <a:rPr lang="en-US" sz="1000" dirty="0">
                <a:latin typeface="Arial" panose="020B0604020202020204" pitchFamily="34" charset="0"/>
                <a:cs typeface="Arial" panose="020B0604020202020204" pitchFamily="34" charset="0"/>
              </a:rPr>
              <a:t> 11.5 % due to investments in improving the material status of employees</a:t>
            </a:r>
            <a:r>
              <a:rPr lang="en-US" sz="1000" dirty="0">
                <a:effectLst/>
                <a:latin typeface="Arial" panose="020B0604020202020204" pitchFamily="34" charset="0"/>
                <a:ea typeface="Calibri" panose="020F0502020204030204" pitchFamily="34" charset="0"/>
              </a:rPr>
              <a:t>,</a:t>
            </a:r>
            <a:endParaRPr lang="hr-HR" sz="1000" dirty="0">
              <a:effectLst/>
              <a:latin typeface="Arial" panose="020B0604020202020204" pitchFamily="34" charset="0"/>
              <a:ea typeface="Calibri" panose="020F0502020204030204" pitchFamily="34" charset="0"/>
            </a:endParaRPr>
          </a:p>
          <a:p>
            <a:pPr marL="174625" lvl="1" indent="-174625" algn="just">
              <a:spcAft>
                <a:spcPts val="1200"/>
              </a:spcAft>
              <a:buFont typeface="Wingdings" panose="05000000000000000000" pitchFamily="2" charset="2"/>
              <a:buChar char="§"/>
            </a:pPr>
            <a:r>
              <a:rPr lang="en-US" sz="1000" b="1" dirty="0">
                <a:latin typeface="Arial" panose="020B0604020202020204" pitchFamily="34" charset="0"/>
                <a:cs typeface="Arial" panose="020B0604020202020204" pitchFamily="34" charset="0"/>
              </a:rPr>
              <a:t>Sales and distribution costs (S&amp;D):</a:t>
            </a:r>
          </a:p>
          <a:p>
            <a:pPr marL="271463" lvl="1" indent="-177800" algn="just">
              <a:spcAft>
                <a:spcPts val="1200"/>
              </a:spcAft>
              <a:buFont typeface="Arial" panose="020B0604020202020204" pitchFamily="34" charset="0"/>
              <a:buChar char="•"/>
            </a:pPr>
            <a:r>
              <a:rPr lang="en-US" sz="1000" dirty="0">
                <a:latin typeface="Arial" panose="020B0604020202020204" pitchFamily="34" charset="0"/>
                <a:cs typeface="Arial" panose="020B0604020202020204" pitchFamily="34" charset="0"/>
              </a:rPr>
              <a:t>Higher </a:t>
            </a:r>
            <a:r>
              <a:rPr lang="hr-HR" sz="1000" dirty="0">
                <a:latin typeface="Arial" panose="020B0604020202020204" pitchFamily="34" charset="0"/>
                <a:cs typeface="Arial" panose="020B0604020202020204" pitchFamily="34" charset="0"/>
              </a:rPr>
              <a:t>2.0</a:t>
            </a:r>
            <a:r>
              <a:rPr lang="en-US" sz="1000" dirty="0">
                <a:latin typeface="Arial" panose="020B0604020202020204" pitchFamily="34" charset="0"/>
                <a:cs typeface="Arial" panose="020B0604020202020204" pitchFamily="34" charset="0"/>
              </a:rPr>
              <a:t>% due to higher costs of transportation and distribution, and investments in improving the material status of employees</a:t>
            </a:r>
            <a:r>
              <a:rPr lang="hr-HR" sz="1000" dirty="0">
                <a:latin typeface="Arial" panose="020B0604020202020204" pitchFamily="34" charset="0"/>
                <a:cs typeface="Arial" panose="020B0604020202020204" pitchFamily="34" charset="0"/>
              </a:rPr>
              <a:t>,</a:t>
            </a:r>
          </a:p>
          <a:p>
            <a:pPr marL="174625" lvl="1" indent="-174625" algn="just">
              <a:spcAft>
                <a:spcPts val="1200"/>
              </a:spcAft>
              <a:buFont typeface="Wingdings" panose="05000000000000000000" pitchFamily="2" charset="2"/>
              <a:buChar char="§"/>
            </a:pPr>
            <a:r>
              <a:rPr lang="en-GB" sz="1000" b="1" dirty="0">
                <a:latin typeface="Arial" panose="020B0604020202020204" pitchFamily="34" charset="0"/>
                <a:cs typeface="Arial" panose="020B0604020202020204" pitchFamily="34" charset="0"/>
              </a:rPr>
              <a:t>Marketing expenses (MEX):</a:t>
            </a:r>
          </a:p>
          <a:p>
            <a:pPr marL="271463" lvl="1" indent="-177800" algn="just">
              <a:spcAft>
                <a:spcPts val="1200"/>
              </a:spcAft>
              <a:buFont typeface="Arial" panose="020B0604020202020204" pitchFamily="34" charset="0"/>
              <a:buChar char="•"/>
            </a:pPr>
            <a:r>
              <a:rPr lang="hr-HR" sz="1000" dirty="0" err="1">
                <a:latin typeface="Arial" panose="020B0604020202020204" pitchFamily="34" charset="0"/>
                <a:cs typeface="Arial" panose="020B0604020202020204" pitchFamily="34" charset="0"/>
              </a:rPr>
              <a:t>Higher</a:t>
            </a:r>
            <a:r>
              <a:rPr lang="en-GB" sz="1000" dirty="0">
                <a:latin typeface="Arial" panose="020B0604020202020204" pitchFamily="34" charset="0"/>
                <a:cs typeface="Arial" panose="020B0604020202020204" pitchFamily="34" charset="0"/>
              </a:rPr>
              <a:t> </a:t>
            </a:r>
            <a:r>
              <a:rPr lang="hr-HR" sz="1000" dirty="0">
                <a:latin typeface="Arial" panose="020B0604020202020204" pitchFamily="34" charset="0"/>
                <a:cs typeface="Arial" panose="020B0604020202020204" pitchFamily="34" charset="0"/>
              </a:rPr>
              <a:t>0.3</a:t>
            </a:r>
            <a:r>
              <a:rPr lang="en-GB" sz="1000" dirty="0">
                <a:latin typeface="Arial" panose="020B0604020202020204" pitchFamily="34" charset="0"/>
                <a:cs typeface="Arial" panose="020B0604020202020204" pitchFamily="34" charset="0"/>
              </a:rPr>
              <a:t>%</a:t>
            </a:r>
            <a:r>
              <a:rPr lang="hr-HR" sz="1000" dirty="0">
                <a:latin typeface="Arial" panose="020B0604020202020204" pitchFamily="34" charset="0"/>
                <a:cs typeface="Arial" panose="020B0604020202020204" pitchFamily="34" charset="0"/>
              </a:rPr>
              <a:t>, (marketing </a:t>
            </a:r>
            <a:r>
              <a:rPr lang="hr-HR" sz="1000" dirty="0" err="1">
                <a:latin typeface="Arial" panose="020B0604020202020204" pitchFamily="34" charset="0"/>
                <a:cs typeface="Arial" panose="020B0604020202020204" pitchFamily="34" charset="0"/>
              </a:rPr>
              <a:t>investments</a:t>
            </a:r>
            <a:r>
              <a:rPr lang="hr-HR" sz="1000" dirty="0">
                <a:latin typeface="Arial" panose="020B0604020202020204" pitchFamily="34" charset="0"/>
                <a:cs typeface="Arial" panose="020B0604020202020204" pitchFamily="34" charset="0"/>
              </a:rPr>
              <a:t> +4.9%, </a:t>
            </a:r>
            <a:r>
              <a:rPr lang="hr-HR" sz="1000" dirty="0" err="1">
                <a:latin typeface="Arial" panose="020B0604020202020204" pitchFamily="34" charset="0"/>
                <a:cs typeface="Arial" panose="020B0604020202020204" pitchFamily="34" charset="0"/>
              </a:rPr>
              <a:t>cost</a:t>
            </a:r>
            <a:r>
              <a:rPr lang="hr-HR" sz="1000" dirty="0">
                <a:latin typeface="Arial" panose="020B0604020202020204" pitchFamily="34" charset="0"/>
                <a:cs typeface="Arial" panose="020B0604020202020204" pitchFamily="34" charset="0"/>
              </a:rPr>
              <a:t> </a:t>
            </a:r>
            <a:r>
              <a:rPr lang="hr-HR" sz="1000" dirty="0" err="1">
                <a:latin typeface="Arial" panose="020B0604020202020204" pitchFamily="34" charset="0"/>
                <a:cs typeface="Arial" panose="020B0604020202020204" pitchFamily="34" charset="0"/>
              </a:rPr>
              <a:t>of</a:t>
            </a:r>
            <a:r>
              <a:rPr lang="hr-HR" sz="1000" dirty="0">
                <a:latin typeface="Arial" panose="020B0604020202020204" pitchFamily="34" charset="0"/>
                <a:cs typeface="Arial" panose="020B0604020202020204" pitchFamily="34" charset="0"/>
              </a:rPr>
              <a:t> marketing </a:t>
            </a:r>
            <a:r>
              <a:rPr lang="hr-HR" sz="1000" dirty="0" err="1">
                <a:latin typeface="Arial" panose="020B0604020202020204" pitchFamily="34" charset="0"/>
                <a:cs typeface="Arial" panose="020B0604020202020204" pitchFamily="34" charset="0"/>
              </a:rPr>
              <a:t>department</a:t>
            </a:r>
            <a:r>
              <a:rPr lang="hr-HR" sz="1000" dirty="0">
                <a:latin typeface="Arial" panose="020B0604020202020204" pitchFamily="34" charset="0"/>
                <a:cs typeface="Arial" panose="020B0604020202020204" pitchFamily="34" charset="0"/>
              </a:rPr>
              <a:t> -3.7%),</a:t>
            </a:r>
            <a:endParaRPr lang="en-GB" sz="1000" dirty="0">
              <a:latin typeface="Arial" panose="020B0604020202020204" pitchFamily="34" charset="0"/>
              <a:cs typeface="Arial" panose="020B0604020202020204" pitchFamily="34" charset="0"/>
            </a:endParaRPr>
          </a:p>
          <a:p>
            <a:pPr marL="177800" lvl="1" indent="-177800" algn="just">
              <a:lnSpc>
                <a:spcPct val="150000"/>
              </a:lnSpc>
              <a:buFont typeface="Wingdings" panose="05000000000000000000" pitchFamily="2" charset="2"/>
              <a:buChar char="§"/>
            </a:pPr>
            <a:r>
              <a:rPr lang="en-GB" sz="1000" b="1" dirty="0">
                <a:latin typeface="Arial" panose="020B0604020202020204" pitchFamily="34" charset="0"/>
                <a:cs typeface="Arial" panose="020B0604020202020204" pitchFamily="34" charset="0"/>
              </a:rPr>
              <a:t>Other expenses (revenues), net:</a:t>
            </a:r>
          </a:p>
          <a:p>
            <a:pPr marL="271463" lvl="1" indent="-184150" algn="just">
              <a:lnSpc>
                <a:spcPct val="150000"/>
              </a:lnSpc>
              <a:spcAft>
                <a:spcPts val="600"/>
              </a:spcAft>
              <a:buFont typeface="Arial" panose="020B0604020202020204" pitchFamily="34" charset="0"/>
              <a:buChar char="•"/>
            </a:pPr>
            <a:r>
              <a:rPr lang="en-US" sz="1000" dirty="0">
                <a:latin typeface="Arial" panose="020B0604020202020204" pitchFamily="34" charset="0"/>
                <a:cs typeface="Arial" panose="020B0604020202020204" pitchFamily="34" charset="0"/>
              </a:rPr>
              <a:t>In the reporting period, other expenses and income, net amounted to EUR -0.7m (positive impact), while in the comparative period they amounted to EUR -3.7m (positive impact). This was mainly affected by foreign exchange differences from trade receivables and trade payables which in 1 – 6 2023 amounted to EUR -0.4m, while in the previous period they amounted to EUR +1.8m. </a:t>
            </a:r>
            <a:endParaRPr lang="en-GB" sz="1000" dirty="0">
              <a:highlight>
                <a:srgbClr val="FFFF00"/>
              </a:highligh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FB3C031-B911-45EB-9899-751AF8BF19A5}"/>
              </a:ext>
            </a:extLst>
          </p:cNvPr>
          <p:cNvSpPr txBox="1"/>
          <p:nvPr/>
        </p:nvSpPr>
        <p:spPr>
          <a:xfrm>
            <a:off x="360000" y="6444000"/>
            <a:ext cx="7560000" cy="276999"/>
          </a:xfrm>
          <a:prstGeom prst="rect">
            <a:avLst/>
          </a:prstGeom>
          <a:noFill/>
        </p:spPr>
        <p:txBody>
          <a:bodyPr wrap="square" lIns="0" tIns="0" rIns="0" bIns="0" rtlCol="0">
            <a:spAutoFit/>
          </a:bodyPr>
          <a:lstStyle/>
          <a:p>
            <a:r>
              <a:rPr lang="en-GB" sz="900" baseline="30000" dirty="0">
                <a:latin typeface="Arial" panose="020B0604020202020204" pitchFamily="34" charset="0"/>
                <a:cs typeface="Arial" panose="020B0604020202020204" pitchFamily="34" charset="0"/>
              </a:rPr>
              <a:t>1</a:t>
            </a:r>
            <a:r>
              <a:rPr lang="en-GB" sz="900" dirty="0">
                <a:latin typeface="Arial" panose="020B0604020202020204" pitchFamily="34" charset="0"/>
                <a:cs typeface="Arial" panose="020B0604020202020204" pitchFamily="34" charset="0"/>
              </a:rPr>
              <a:t>Normalized for one-off impacts</a:t>
            </a:r>
            <a:r>
              <a:rPr lang="hr-HR" sz="900" dirty="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p:txBody>
      </p:sp>
      <p:sp>
        <p:nvSpPr>
          <p:cNvPr id="22" name="Right Arrow 25">
            <a:extLst>
              <a:ext uri="{FF2B5EF4-FFF2-40B4-BE49-F238E27FC236}">
                <a16:creationId xmlns:a16="http://schemas.microsoft.com/office/drawing/2014/main" id="{5BA0F181-8615-443E-93EF-DE247DB5556A}"/>
              </a:ext>
            </a:extLst>
          </p:cNvPr>
          <p:cNvSpPr/>
          <p:nvPr/>
        </p:nvSpPr>
        <p:spPr>
          <a:xfrm rot="19755606">
            <a:off x="4307789" y="1693328"/>
            <a:ext cx="468000" cy="21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8" name="Right Arrow 25">
            <a:extLst>
              <a:ext uri="{FF2B5EF4-FFF2-40B4-BE49-F238E27FC236}">
                <a16:creationId xmlns:a16="http://schemas.microsoft.com/office/drawing/2014/main" id="{5726BDB2-5DC6-423B-9979-31FBA06639F2}"/>
              </a:ext>
            </a:extLst>
          </p:cNvPr>
          <p:cNvSpPr/>
          <p:nvPr/>
        </p:nvSpPr>
        <p:spPr>
          <a:xfrm rot="19755606">
            <a:off x="5635637" y="1694641"/>
            <a:ext cx="468000" cy="21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9" name="Right Arrow 25">
            <a:extLst>
              <a:ext uri="{FF2B5EF4-FFF2-40B4-BE49-F238E27FC236}">
                <a16:creationId xmlns:a16="http://schemas.microsoft.com/office/drawing/2014/main" id="{FF01E00D-7B17-4B35-90B4-9DD50B8CA21C}"/>
              </a:ext>
            </a:extLst>
          </p:cNvPr>
          <p:cNvSpPr/>
          <p:nvPr/>
        </p:nvSpPr>
        <p:spPr>
          <a:xfrm rot="19755606">
            <a:off x="4307787" y="1275138"/>
            <a:ext cx="468000" cy="21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7" name="Right Arrow 25">
            <a:extLst>
              <a:ext uri="{FF2B5EF4-FFF2-40B4-BE49-F238E27FC236}">
                <a16:creationId xmlns:a16="http://schemas.microsoft.com/office/drawing/2014/main" id="{05A0B088-48AA-4AF1-B22B-3062D4CD55C6}"/>
              </a:ext>
            </a:extLst>
          </p:cNvPr>
          <p:cNvSpPr/>
          <p:nvPr/>
        </p:nvSpPr>
        <p:spPr>
          <a:xfrm rot="19755606">
            <a:off x="5617224" y="1243036"/>
            <a:ext cx="468000" cy="21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8" name="Right Arrow 25">
            <a:extLst>
              <a:ext uri="{FF2B5EF4-FFF2-40B4-BE49-F238E27FC236}">
                <a16:creationId xmlns:a16="http://schemas.microsoft.com/office/drawing/2014/main" id="{8DECF581-9811-48FF-8894-A287E199FACA}"/>
              </a:ext>
            </a:extLst>
          </p:cNvPr>
          <p:cNvSpPr/>
          <p:nvPr/>
        </p:nvSpPr>
        <p:spPr>
          <a:xfrm rot="19755606">
            <a:off x="4307790" y="2102815"/>
            <a:ext cx="468000" cy="21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Right Arrow 25">
            <a:extLst>
              <a:ext uri="{FF2B5EF4-FFF2-40B4-BE49-F238E27FC236}">
                <a16:creationId xmlns:a16="http://schemas.microsoft.com/office/drawing/2014/main" id="{92306E53-2692-4400-BF7F-79E8830C4740}"/>
              </a:ext>
            </a:extLst>
          </p:cNvPr>
          <p:cNvSpPr/>
          <p:nvPr/>
        </p:nvSpPr>
        <p:spPr>
          <a:xfrm rot="19755606">
            <a:off x="5626329" y="2113245"/>
            <a:ext cx="468000" cy="21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3" name="Right Arrow 25">
            <a:extLst>
              <a:ext uri="{FF2B5EF4-FFF2-40B4-BE49-F238E27FC236}">
                <a16:creationId xmlns:a16="http://schemas.microsoft.com/office/drawing/2014/main" id="{FD39BAFD-8B41-4293-A64E-A5402DED645B}"/>
              </a:ext>
            </a:extLst>
          </p:cNvPr>
          <p:cNvSpPr/>
          <p:nvPr/>
        </p:nvSpPr>
        <p:spPr>
          <a:xfrm rot="19755606">
            <a:off x="4319852" y="3473277"/>
            <a:ext cx="468000" cy="21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4" name="Right Arrow 25">
            <a:extLst>
              <a:ext uri="{FF2B5EF4-FFF2-40B4-BE49-F238E27FC236}">
                <a16:creationId xmlns:a16="http://schemas.microsoft.com/office/drawing/2014/main" id="{42ED1383-8DAF-46EB-9DC6-310F68FE1E4C}"/>
              </a:ext>
            </a:extLst>
          </p:cNvPr>
          <p:cNvSpPr/>
          <p:nvPr/>
        </p:nvSpPr>
        <p:spPr>
          <a:xfrm rot="19755606">
            <a:off x="5660846" y="3473276"/>
            <a:ext cx="468000" cy="21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6" name="Right Arrow 25">
            <a:extLst>
              <a:ext uri="{FF2B5EF4-FFF2-40B4-BE49-F238E27FC236}">
                <a16:creationId xmlns:a16="http://schemas.microsoft.com/office/drawing/2014/main" id="{6BFF26DF-3993-4852-A38A-4BB0089842CB}"/>
              </a:ext>
            </a:extLst>
          </p:cNvPr>
          <p:cNvSpPr/>
          <p:nvPr/>
        </p:nvSpPr>
        <p:spPr>
          <a:xfrm rot="2140845">
            <a:off x="5632071" y="2956715"/>
            <a:ext cx="468000" cy="21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Slide Number Placeholder 2">
            <a:extLst>
              <a:ext uri="{FF2B5EF4-FFF2-40B4-BE49-F238E27FC236}">
                <a16:creationId xmlns:a16="http://schemas.microsoft.com/office/drawing/2014/main" id="{19723D21-2DB6-E1D3-3944-2A1D6D263B33}"/>
              </a:ext>
            </a:extLst>
          </p:cNvPr>
          <p:cNvSpPr>
            <a:spLocks noGrp="1"/>
          </p:cNvSpPr>
          <p:nvPr>
            <p:ph type="sldNum" sz="quarter" idx="4"/>
          </p:nvPr>
        </p:nvSpPr>
        <p:spPr/>
        <p:txBody>
          <a:bodyPr/>
          <a:lstStyle/>
          <a:p>
            <a:fld id="{03C49B60-8C98-4D63-B047-F5300F692749}" type="slidenum">
              <a:rPr lang="hr-HR" smtClean="0"/>
              <a:pPr/>
              <a:t>8</a:t>
            </a:fld>
            <a:endParaRPr lang="hr-HR"/>
          </a:p>
        </p:txBody>
      </p:sp>
      <p:sp>
        <p:nvSpPr>
          <p:cNvPr id="7" name="Right Arrow 25">
            <a:extLst>
              <a:ext uri="{FF2B5EF4-FFF2-40B4-BE49-F238E27FC236}">
                <a16:creationId xmlns:a16="http://schemas.microsoft.com/office/drawing/2014/main" id="{C1D89B9E-2504-4E1A-5BB4-F2F96C4B5732}"/>
              </a:ext>
            </a:extLst>
          </p:cNvPr>
          <p:cNvSpPr/>
          <p:nvPr/>
        </p:nvSpPr>
        <p:spPr>
          <a:xfrm rot="2141453">
            <a:off x="4302316" y="2954929"/>
            <a:ext cx="468000" cy="21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Right Arrow 25">
            <a:extLst>
              <a:ext uri="{FF2B5EF4-FFF2-40B4-BE49-F238E27FC236}">
                <a16:creationId xmlns:a16="http://schemas.microsoft.com/office/drawing/2014/main" id="{DB10ADCF-1C7E-A7DA-A58C-D7E306E44E2B}"/>
              </a:ext>
            </a:extLst>
          </p:cNvPr>
          <p:cNvSpPr/>
          <p:nvPr/>
        </p:nvSpPr>
        <p:spPr>
          <a:xfrm rot="19755606">
            <a:off x="4319853" y="2520070"/>
            <a:ext cx="468000" cy="21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Right Arrow 25">
            <a:extLst>
              <a:ext uri="{FF2B5EF4-FFF2-40B4-BE49-F238E27FC236}">
                <a16:creationId xmlns:a16="http://schemas.microsoft.com/office/drawing/2014/main" id="{4C646949-FDB2-4867-FABA-F856D96304C4}"/>
              </a:ext>
            </a:extLst>
          </p:cNvPr>
          <p:cNvSpPr/>
          <p:nvPr/>
        </p:nvSpPr>
        <p:spPr>
          <a:xfrm rot="19755606">
            <a:off x="5656793" y="2508835"/>
            <a:ext cx="468000" cy="216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10" name="Chart 9">
            <a:extLst>
              <a:ext uri="{FF2B5EF4-FFF2-40B4-BE49-F238E27FC236}">
                <a16:creationId xmlns:a16="http://schemas.microsoft.com/office/drawing/2014/main" id="{00000000-0008-0000-0C00-000005000000}"/>
              </a:ext>
            </a:extLst>
          </p:cNvPr>
          <p:cNvGraphicFramePr>
            <a:graphicFrameLocks/>
          </p:cNvGraphicFramePr>
          <p:nvPr>
            <p:extLst>
              <p:ext uri="{D42A27DB-BD31-4B8C-83A1-F6EECF244321}">
                <p14:modId xmlns:p14="http://schemas.microsoft.com/office/powerpoint/2010/main" val="3017078422"/>
              </p:ext>
            </p:extLst>
          </p:nvPr>
        </p:nvGraphicFramePr>
        <p:xfrm>
          <a:off x="360000" y="3843430"/>
          <a:ext cx="6052457" cy="2409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400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60000" y="3600000"/>
            <a:ext cx="5220000" cy="2018181"/>
          </a:xfrm>
          <a:prstGeom prst="rect">
            <a:avLst/>
          </a:prstGeom>
          <a:noFill/>
          <a:ln>
            <a:noFill/>
          </a:ln>
        </p:spPr>
        <p:txBody>
          <a:bodyPr wrap="square" lIns="0" tIns="0" rIns="0" bIns="0" rtlCol="0">
            <a:spAutoFit/>
          </a:bodyPr>
          <a:lstStyle/>
          <a:p>
            <a:pPr algn="just">
              <a:lnSpc>
                <a:spcPct val="150000"/>
              </a:lnSpc>
              <a:spcAft>
                <a:spcPts val="600"/>
              </a:spcAft>
            </a:pPr>
            <a:r>
              <a:rPr lang="en-GB" sz="1200" b="1" u="sng" dirty="0">
                <a:latin typeface="Arial" panose="020B0604020202020204" pitchFamily="34" charset="0"/>
                <a:cs typeface="Arial" panose="020B0604020202020204" pitchFamily="34" charset="0"/>
              </a:rPr>
              <a:t>Key highlights:</a:t>
            </a:r>
          </a:p>
          <a:p>
            <a:pPr marL="171450" indent="-171450" algn="just">
              <a:lnSpc>
                <a:spcPct val="150000"/>
              </a:lnSpc>
              <a:buFont typeface="Arial" panose="020B0604020202020204" pitchFamily="34" charset="0"/>
              <a:buChar char="•"/>
            </a:pPr>
            <a:r>
              <a:rPr lang="en-GB" sz="1000" b="1" dirty="0">
                <a:latin typeface="Arial" panose="020B0604020202020204" pitchFamily="34" charset="0"/>
                <a:cs typeface="Arial" panose="020B0604020202020204" pitchFamily="34" charset="0"/>
              </a:rPr>
              <a:t>Financial debt </a:t>
            </a:r>
            <a:r>
              <a:rPr lang="hr-HR" sz="1000" b="1" dirty="0" err="1">
                <a:latin typeface="Arial" panose="020B0604020202020204" pitchFamily="34" charset="0"/>
                <a:cs typeface="Arial" panose="020B0604020202020204" pitchFamily="34" charset="0"/>
              </a:rPr>
              <a:t>decrease</a:t>
            </a:r>
            <a:r>
              <a:rPr lang="en-GB" sz="1000" dirty="0">
                <a:latin typeface="Arial" panose="020B0604020202020204" pitchFamily="34" charset="0"/>
                <a:cs typeface="Arial" panose="020B0604020202020204" pitchFamily="34" charset="0"/>
              </a:rPr>
              <a:t> → due to </a:t>
            </a:r>
            <a:r>
              <a:rPr lang="hr-HR" sz="1000" dirty="0">
                <a:latin typeface="Arial" panose="020B0604020202020204" pitchFamily="34" charset="0"/>
                <a:cs typeface="Arial" panose="020B0604020202020204" pitchFamily="34" charset="0"/>
              </a:rPr>
              <a:t>de</a:t>
            </a:r>
            <a:r>
              <a:rPr lang="en-GB" sz="1000" dirty="0">
                <a:latin typeface="Arial" panose="020B0604020202020204" pitchFamily="34" charset="0"/>
                <a:cs typeface="Arial" panose="020B0604020202020204" pitchFamily="34" charset="0"/>
              </a:rPr>
              <a:t>crease in short-term debt,</a:t>
            </a:r>
          </a:p>
          <a:p>
            <a:pPr marL="171450" indent="-171450" algn="just">
              <a:lnSpc>
                <a:spcPct val="150000"/>
              </a:lnSpc>
              <a:buFont typeface="Arial" panose="020B0604020202020204" pitchFamily="34" charset="0"/>
              <a:buChar char="•"/>
            </a:pPr>
            <a:r>
              <a:rPr lang="en-GB" sz="1000" b="1" dirty="0">
                <a:latin typeface="Arial" panose="020B0604020202020204" pitchFamily="34" charset="0"/>
                <a:cs typeface="Arial" panose="020B0604020202020204" pitchFamily="34" charset="0"/>
              </a:rPr>
              <a:t>Long-term debt decrease</a:t>
            </a:r>
            <a:r>
              <a:rPr lang="en-GB" sz="1000" dirty="0">
                <a:latin typeface="Arial" panose="020B0604020202020204" pitchFamily="34" charset="0"/>
                <a:cs typeface="Arial" panose="020B0604020202020204" pitchFamily="34" charset="0"/>
              </a:rPr>
              <a:t> → due to regular repayments of long-term debt,</a:t>
            </a:r>
          </a:p>
          <a:p>
            <a:pPr marL="171450" indent="-171450" algn="just">
              <a:lnSpc>
                <a:spcPct val="150000"/>
              </a:lnSpc>
              <a:buFont typeface="Arial" panose="020B0604020202020204" pitchFamily="34" charset="0"/>
              <a:buChar char="•"/>
            </a:pPr>
            <a:r>
              <a:rPr lang="en-GB" sz="1000" b="1" dirty="0">
                <a:latin typeface="Arial" panose="020B0604020202020204" pitchFamily="34" charset="0"/>
                <a:cs typeface="Arial" panose="020B0604020202020204" pitchFamily="34" charset="0"/>
              </a:rPr>
              <a:t>Short-term debt </a:t>
            </a:r>
            <a:r>
              <a:rPr lang="hr-HR" sz="1000" b="1" dirty="0" err="1">
                <a:latin typeface="Arial" panose="020B0604020202020204" pitchFamily="34" charset="0"/>
                <a:cs typeface="Arial" panose="020B0604020202020204" pitchFamily="34" charset="0"/>
              </a:rPr>
              <a:t>decrease</a:t>
            </a:r>
            <a:r>
              <a:rPr lang="en-GB" sz="1000" dirty="0">
                <a:latin typeface="Arial" panose="020B0604020202020204" pitchFamily="34" charset="0"/>
                <a:cs typeface="Arial" panose="020B0604020202020204" pitchFamily="34" charset="0"/>
              </a:rPr>
              <a:t> → </a:t>
            </a:r>
            <a:r>
              <a:rPr lang="hr-HR" sz="1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due to regular repayments of </a:t>
            </a:r>
            <a:r>
              <a:rPr lang="hr-HR" sz="1000" dirty="0">
                <a:latin typeface="Arial" panose="020B0604020202020204" pitchFamily="34" charset="0"/>
                <a:cs typeface="Arial" panose="020B0604020202020204" pitchFamily="34" charset="0"/>
              </a:rPr>
              <a:t>short</a:t>
            </a:r>
            <a:r>
              <a:rPr lang="en-GB" sz="1000" dirty="0">
                <a:latin typeface="Arial" panose="020B0604020202020204" pitchFamily="34" charset="0"/>
                <a:cs typeface="Arial" panose="020B0604020202020204" pitchFamily="34" charset="0"/>
              </a:rPr>
              <a:t>-term debt</a:t>
            </a:r>
            <a:r>
              <a:rPr lang="hr-HR" sz="1000" dirty="0">
                <a:latin typeface="Arial" panose="020B0604020202020204" pitchFamily="34" charset="0"/>
                <a:cs typeface="Arial" panose="020B0604020202020204" pitchFamily="34" charset="0"/>
              </a:rPr>
              <a:t>,</a:t>
            </a:r>
            <a:endParaRPr lang="en-GB" sz="1000" dirty="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en-GB" sz="1000" b="1" dirty="0">
                <a:latin typeface="Arial" panose="020B0604020202020204" pitchFamily="34" charset="0"/>
                <a:cs typeface="Arial" panose="020B0604020202020204" pitchFamily="34" charset="0"/>
              </a:rPr>
              <a:t>Lower interest expenses </a:t>
            </a:r>
            <a:r>
              <a:rPr lang="en-GB" sz="1000" dirty="0">
                <a:latin typeface="Arial" panose="020B0604020202020204" pitchFamily="34" charset="0"/>
                <a:cs typeface="Arial" panose="020B0604020202020204" pitchFamily="34" charset="0"/>
              </a:rPr>
              <a:t>→</a:t>
            </a:r>
            <a:r>
              <a:rPr lang="hr-HR" sz="1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continuous decrease due to regular repayments</a:t>
            </a:r>
            <a:r>
              <a:rPr lang="hr-HR" sz="1000" dirty="0">
                <a:latin typeface="Arial" panose="020B0604020202020204" pitchFamily="34" charset="0"/>
                <a:cs typeface="Arial" panose="020B0604020202020204" pitchFamily="34" charset="0"/>
              </a:rPr>
              <a:t> </a:t>
            </a:r>
            <a:r>
              <a:rPr lang="hr-HR" sz="1000" dirty="0" err="1">
                <a:latin typeface="Arial" panose="020B0604020202020204" pitchFamily="34" charset="0"/>
                <a:cs typeface="Arial" panose="020B0604020202020204" pitchFamily="34" charset="0"/>
              </a:rPr>
              <a:t>of</a:t>
            </a:r>
            <a:r>
              <a:rPr lang="hr-HR" sz="1000" dirty="0">
                <a:latin typeface="Arial" panose="020B0604020202020204" pitchFamily="34" charset="0"/>
                <a:cs typeface="Arial" panose="020B0604020202020204" pitchFamily="34" charset="0"/>
              </a:rPr>
              <a:t> </a:t>
            </a:r>
            <a:r>
              <a:rPr lang="hr-HR" sz="1000" dirty="0" err="1">
                <a:latin typeface="Arial" panose="020B0604020202020204" pitchFamily="34" charset="0"/>
                <a:cs typeface="Arial" panose="020B0604020202020204" pitchFamily="34" charset="0"/>
              </a:rPr>
              <a:t>debt</a:t>
            </a:r>
            <a:r>
              <a:rPr lang="hr-HR" sz="1000" dirty="0">
                <a:latin typeface="Arial" panose="020B0604020202020204" pitchFamily="34" charset="0"/>
                <a:cs typeface="Arial" panose="020B0604020202020204" pitchFamily="34" charset="0"/>
              </a:rPr>
              <a:t>,</a:t>
            </a:r>
            <a:endParaRPr lang="en-GB" sz="1000" dirty="0">
              <a:latin typeface="Arial" panose="020B0604020202020204" pitchFamily="34" charset="0"/>
              <a:cs typeface="Arial" panose="020B0604020202020204" pitchFamily="34" charset="0"/>
            </a:endParaRPr>
          </a:p>
          <a:p>
            <a:pPr marL="174625" indent="-174625" algn="just">
              <a:lnSpc>
                <a:spcPct val="150000"/>
              </a:lnSpc>
              <a:spcAft>
                <a:spcPts val="600"/>
              </a:spcAft>
              <a:buFont typeface="Wingdings" panose="05000000000000000000" pitchFamily="2" charset="2"/>
              <a:buChar char="§"/>
            </a:pPr>
            <a:r>
              <a:rPr lang="en-GB" sz="1000" b="1" dirty="0">
                <a:latin typeface="Arial" panose="020B0604020202020204" pitchFamily="34" charset="0"/>
                <a:cs typeface="Arial" panose="020B0604020202020204" pitchFamily="34" charset="0"/>
              </a:rPr>
              <a:t>Weighted average cost of debt excluding liabilities for right-of-use assets:</a:t>
            </a:r>
          </a:p>
          <a:p>
            <a:pPr marL="271463" indent="-188913" algn="just">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As at 3</a:t>
            </a:r>
            <a:r>
              <a:rPr lang="hr-HR" sz="1000" dirty="0">
                <a:latin typeface="Arial" panose="020B0604020202020204" pitchFamily="34" charset="0"/>
                <a:cs typeface="Arial" panose="020B0604020202020204" pitchFamily="34" charset="0"/>
              </a:rPr>
              <a:t>0</a:t>
            </a:r>
            <a:r>
              <a:rPr lang="en-GB" sz="1000" dirty="0">
                <a:latin typeface="Arial" panose="020B0604020202020204" pitchFamily="34" charset="0"/>
                <a:cs typeface="Arial" panose="020B0604020202020204" pitchFamily="34" charset="0"/>
              </a:rPr>
              <a:t> </a:t>
            </a:r>
            <a:r>
              <a:rPr lang="hr-HR" sz="1000" dirty="0">
                <a:latin typeface="Arial" panose="020B0604020202020204" pitchFamily="34" charset="0"/>
                <a:cs typeface="Arial" panose="020B0604020202020204" pitchFamily="34" charset="0"/>
              </a:rPr>
              <a:t>June</a:t>
            </a:r>
            <a:r>
              <a:rPr lang="en-GB" sz="1000" dirty="0">
                <a:latin typeface="Arial" panose="020B0604020202020204" pitchFamily="34" charset="0"/>
                <a:cs typeface="Arial" panose="020B0604020202020204" pitchFamily="34" charset="0"/>
              </a:rPr>
              <a:t> 202</a:t>
            </a:r>
            <a:r>
              <a:rPr lang="hr-HR" sz="1000" dirty="0">
                <a:latin typeface="Arial" panose="020B0604020202020204" pitchFamily="34" charset="0"/>
                <a:cs typeface="Arial" panose="020B0604020202020204" pitchFamily="34" charset="0"/>
              </a:rPr>
              <a:t>3</a:t>
            </a:r>
            <a:r>
              <a:rPr lang="en-GB" sz="1000" dirty="0">
                <a:latin typeface="Arial" panose="020B0604020202020204" pitchFamily="34" charset="0"/>
                <a:cs typeface="Arial" panose="020B0604020202020204" pitchFamily="34" charset="0"/>
              </a:rPr>
              <a:t> → 0.</a:t>
            </a:r>
            <a:r>
              <a:rPr lang="hr-HR" sz="1000" dirty="0">
                <a:latin typeface="Arial" panose="020B0604020202020204" pitchFamily="34" charset="0"/>
                <a:cs typeface="Arial" panose="020B0604020202020204" pitchFamily="34" charset="0"/>
              </a:rPr>
              <a:t>73</a:t>
            </a:r>
            <a:r>
              <a:rPr lang="en-GB" sz="1000" dirty="0">
                <a:latin typeface="Arial" panose="020B0604020202020204" pitchFamily="34" charset="0"/>
                <a:cs typeface="Arial" panose="020B0604020202020204" pitchFamily="34" charset="0"/>
              </a:rPr>
              <a:t>%,</a:t>
            </a:r>
          </a:p>
          <a:p>
            <a:pPr marL="271463" indent="-188913" algn="just">
              <a:lnSpc>
                <a:spcPct val="150000"/>
              </a:lnSpc>
              <a:spcAft>
                <a:spcPts val="600"/>
              </a:spcAft>
              <a:buFont typeface="Arial" panose="020B0604020202020204" pitchFamily="34" charset="0"/>
              <a:buChar char="•"/>
            </a:pPr>
            <a:r>
              <a:rPr lang="en-GB" sz="1000" dirty="0">
                <a:latin typeface="Arial" panose="020B0604020202020204" pitchFamily="34" charset="0"/>
                <a:cs typeface="Arial" panose="020B0604020202020204" pitchFamily="34" charset="0"/>
              </a:rPr>
              <a:t>As at 31 December 20</a:t>
            </a:r>
            <a:r>
              <a:rPr lang="hr-HR" sz="1000" dirty="0">
                <a:latin typeface="Arial" panose="020B0604020202020204" pitchFamily="34" charset="0"/>
                <a:cs typeface="Arial" panose="020B0604020202020204" pitchFamily="34" charset="0"/>
              </a:rPr>
              <a:t>22</a:t>
            </a:r>
            <a:r>
              <a:rPr lang="en-GB" sz="1000" dirty="0">
                <a:latin typeface="Arial" panose="020B0604020202020204" pitchFamily="34" charset="0"/>
                <a:cs typeface="Arial" panose="020B0604020202020204" pitchFamily="34" charset="0"/>
              </a:rPr>
              <a:t> → </a:t>
            </a:r>
            <a:r>
              <a:rPr lang="hr-HR" sz="1000" dirty="0">
                <a:latin typeface="Arial" panose="020B0604020202020204" pitchFamily="34" charset="0"/>
                <a:cs typeface="Arial" panose="020B0604020202020204" pitchFamily="34" charset="0"/>
              </a:rPr>
              <a:t>0</a:t>
            </a:r>
            <a:r>
              <a:rPr lang="en-GB" sz="1000" dirty="0">
                <a:latin typeface="Arial" panose="020B0604020202020204" pitchFamily="34" charset="0"/>
                <a:cs typeface="Arial" panose="020B0604020202020204" pitchFamily="34" charset="0"/>
              </a:rPr>
              <a:t>.</a:t>
            </a:r>
            <a:r>
              <a:rPr lang="hr-HR" sz="1000" dirty="0">
                <a:latin typeface="Arial" panose="020B0604020202020204" pitchFamily="34" charset="0"/>
                <a:cs typeface="Arial" panose="020B0604020202020204" pitchFamily="34" charset="0"/>
              </a:rPr>
              <a:t>66</a:t>
            </a:r>
            <a:r>
              <a:rPr lang="en-GB" sz="1000" dirty="0">
                <a:latin typeface="Arial" panose="020B0604020202020204" pitchFamily="34" charset="0"/>
                <a:cs typeface="Arial" panose="020B0604020202020204" pitchFamily="34" charset="0"/>
              </a:rPr>
              <a:t>%.</a:t>
            </a:r>
          </a:p>
        </p:txBody>
      </p:sp>
      <p:sp>
        <p:nvSpPr>
          <p:cNvPr id="4" name="Rectangle 2"/>
          <p:cNvSpPr txBox="1">
            <a:spLocks noChangeArrowheads="1"/>
          </p:cNvSpPr>
          <p:nvPr/>
        </p:nvSpPr>
        <p:spPr>
          <a:xfrm>
            <a:off x="357809" y="180000"/>
            <a:ext cx="11484000" cy="408058"/>
          </a:xfrm>
          <a:prstGeom prst="rect">
            <a:avLst/>
          </a:prstGeom>
          <a:no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1800" b="1" dirty="0" err="1">
                <a:latin typeface="Arial" panose="020B0604020202020204" pitchFamily="34" charset="0"/>
                <a:cs typeface="Arial" panose="020B0604020202020204" pitchFamily="34" charset="0"/>
              </a:rPr>
              <a:t>Continuous</a:t>
            </a:r>
            <a:r>
              <a:rPr lang="en-US" sz="1800" b="1" dirty="0">
                <a:latin typeface="Arial" panose="020B0604020202020204" pitchFamily="34" charset="0"/>
                <a:cs typeface="Arial" panose="020B0604020202020204" pitchFamily="34" charset="0"/>
              </a:rPr>
              <a:t> improvement of debt indicators </a:t>
            </a:r>
          </a:p>
        </p:txBody>
      </p:sp>
      <p:sp>
        <p:nvSpPr>
          <p:cNvPr id="3" name="Date Placeholder 2"/>
          <p:cNvSpPr>
            <a:spLocks noGrp="1"/>
          </p:cNvSpPr>
          <p:nvPr>
            <p:ph type="dt" sz="half" idx="2"/>
          </p:nvPr>
        </p:nvSpPr>
        <p:spPr>
          <a:xfrm>
            <a:off x="360000" y="6588000"/>
            <a:ext cx="2743200" cy="252000"/>
          </a:xfrm>
        </p:spPr>
        <p:txBody>
          <a:bodyPr/>
          <a:lstStyle/>
          <a:p>
            <a:r>
              <a:rPr lang="sr-Latn-RS" dirty="0"/>
              <a:t>21st July 2023 </a:t>
            </a:r>
            <a:endParaRPr lang="hr-HR" dirty="0"/>
          </a:p>
        </p:txBody>
      </p:sp>
      <p:sp>
        <p:nvSpPr>
          <p:cNvPr id="13" name="TextBox 12"/>
          <p:cNvSpPr txBox="1"/>
          <p:nvPr/>
        </p:nvSpPr>
        <p:spPr>
          <a:xfrm>
            <a:off x="359999" y="6444002"/>
            <a:ext cx="11557018" cy="138499"/>
          </a:xfrm>
          <a:prstGeom prst="rect">
            <a:avLst/>
          </a:prstGeom>
          <a:noFill/>
          <a:ln>
            <a:noFill/>
          </a:ln>
        </p:spPr>
        <p:txBody>
          <a:bodyPr wrap="square" lIns="0" tIns="0" rIns="0" bIns="0" rtlCol="0">
            <a:spAutoFit/>
          </a:bodyPr>
          <a:lstStyle/>
          <a:p>
            <a:r>
              <a:rPr lang="en-GB" sz="900" baseline="30000" dirty="0">
                <a:latin typeface="Arial" panose="020B0604020202020204" pitchFamily="34" charset="0"/>
                <a:cs typeface="Arial" panose="020B0604020202020204" pitchFamily="34" charset="0"/>
              </a:rPr>
              <a:t>1</a:t>
            </a:r>
            <a:r>
              <a:rPr lang="en-GB" sz="900" dirty="0">
                <a:latin typeface="Arial" panose="020B0604020202020204" pitchFamily="34" charset="0"/>
                <a:cs typeface="Arial" panose="020B0604020202020204" pitchFamily="34" charset="0"/>
              </a:rPr>
              <a:t>All P&amp;L figures </a:t>
            </a:r>
            <a:r>
              <a:rPr lang="hr-HR" sz="900" dirty="0">
                <a:latin typeface="Arial" panose="020B0604020202020204" pitchFamily="34" charset="0"/>
                <a:cs typeface="Arial" panose="020B0604020202020204" pitchFamily="34" charset="0"/>
              </a:rPr>
              <a:t>are </a:t>
            </a:r>
            <a:r>
              <a:rPr lang="en-GB" sz="900" dirty="0">
                <a:latin typeface="Arial" panose="020B0604020202020204" pitchFamily="34" charset="0"/>
                <a:cs typeface="Arial" panose="020B0604020202020204" pitchFamily="34" charset="0"/>
              </a:rPr>
              <a:t>calculated on the trailing 12 </a:t>
            </a:r>
            <a:r>
              <a:rPr lang="en-GB" sz="900">
                <a:latin typeface="Arial" panose="020B0604020202020204" pitchFamily="34" charset="0"/>
                <a:cs typeface="Arial" panose="020B0604020202020204" pitchFamily="34" charset="0"/>
              </a:rPr>
              <a:t>months level, </a:t>
            </a:r>
            <a:r>
              <a:rPr lang="en-GB" sz="900" dirty="0">
                <a:latin typeface="Arial" panose="020B0604020202020204" pitchFamily="34" charset="0"/>
                <a:cs typeface="Arial" panose="020B0604020202020204" pitchFamily="34" charset="0"/>
              </a:rPr>
              <a:t>while BS figures are taken at the end </a:t>
            </a:r>
            <a:r>
              <a:rPr lang="en-GB" sz="900">
                <a:latin typeface="Arial" panose="020B0604020202020204" pitchFamily="34" charset="0"/>
                <a:cs typeface="Arial" panose="020B0604020202020204" pitchFamily="34" charset="0"/>
              </a:rPr>
              <a:t>of period</a:t>
            </a:r>
            <a:r>
              <a:rPr lang="hr-HR" sz="900">
                <a:latin typeface="Arial" panose="020B0604020202020204" pitchFamily="34" charset="0"/>
                <a:cs typeface="Arial" panose="020B0604020202020204" pitchFamily="34" charset="0"/>
              </a:rPr>
              <a:t>, </a:t>
            </a:r>
            <a:r>
              <a:rPr lang="hr-HR" sz="900" baseline="30000" dirty="0">
                <a:latin typeface="Arial" panose="020B0604020202020204" pitchFamily="34" charset="0"/>
                <a:cs typeface="Arial" panose="020B0604020202020204" pitchFamily="34" charset="0"/>
              </a:rPr>
              <a:t>2</a:t>
            </a:r>
            <a:r>
              <a:rPr lang="hr-HR" sz="900" dirty="0">
                <a:latin typeface="Arial" panose="020B0604020202020204" pitchFamily="34" charset="0"/>
                <a:cs typeface="Arial" panose="020B0604020202020204" pitchFamily="34" charset="0"/>
              </a:rPr>
              <a:t>L</a:t>
            </a:r>
            <a:r>
              <a:rPr lang="en-GB" sz="900" dirty="0" err="1">
                <a:latin typeface="Arial" panose="020B0604020202020204" pitchFamily="34" charset="0"/>
                <a:cs typeface="Arial" panose="020B0604020202020204" pitchFamily="34" charset="0"/>
              </a:rPr>
              <a:t>ong</a:t>
            </a:r>
            <a:r>
              <a:rPr lang="en-GB" sz="900" dirty="0">
                <a:latin typeface="Arial" panose="020B0604020202020204" pitchFamily="34" charset="0"/>
                <a:cs typeface="Arial" panose="020B0604020202020204" pitchFamily="34" charset="0"/>
              </a:rPr>
              <a:t>-term and short-term borrowings + lease liabilities + financial liabilities at fair value through </a:t>
            </a:r>
            <a:r>
              <a:rPr lang="hr-HR" sz="900" dirty="0">
                <a:latin typeface="Arial" panose="020B0604020202020204" pitchFamily="34" charset="0"/>
                <a:cs typeface="Arial" panose="020B0604020202020204" pitchFamily="34" charset="0"/>
              </a:rPr>
              <a:t>P&amp;L.</a:t>
            </a:r>
            <a:endParaRPr lang="en-GB" sz="900" dirty="0">
              <a:latin typeface="Arial" panose="020B0604020202020204" pitchFamily="34" charset="0"/>
              <a:cs typeface="Arial" panose="020B0604020202020204" pitchFamily="34" charset="0"/>
            </a:endParaRPr>
          </a:p>
        </p:txBody>
      </p:sp>
      <p:graphicFrame>
        <p:nvGraphicFramePr>
          <p:cNvPr id="16" name="Table 15">
            <a:extLst>
              <a:ext uri="{FF2B5EF4-FFF2-40B4-BE49-F238E27FC236}">
                <a16:creationId xmlns:a16="http://schemas.microsoft.com/office/drawing/2014/main" id="{E8078454-0DD5-4B75-8ABB-3D3F194CFA6A}"/>
              </a:ext>
            </a:extLst>
          </p:cNvPr>
          <p:cNvGraphicFramePr>
            <a:graphicFrameLocks noGrp="1"/>
          </p:cNvGraphicFramePr>
          <p:nvPr>
            <p:extLst>
              <p:ext uri="{D42A27DB-BD31-4B8C-83A1-F6EECF244321}">
                <p14:modId xmlns:p14="http://schemas.microsoft.com/office/powerpoint/2010/main" val="3218389953"/>
              </p:ext>
            </p:extLst>
          </p:nvPr>
        </p:nvGraphicFramePr>
        <p:xfrm>
          <a:off x="357809" y="715617"/>
          <a:ext cx="7202190" cy="2592000"/>
        </p:xfrm>
        <a:graphic>
          <a:graphicData uri="http://schemas.openxmlformats.org/drawingml/2006/table">
            <a:tbl>
              <a:tblPr/>
              <a:tblGrid>
                <a:gridCol w="2880876">
                  <a:extLst>
                    <a:ext uri="{9D8B030D-6E8A-4147-A177-3AD203B41FA5}">
                      <a16:colId xmlns:a16="http://schemas.microsoft.com/office/drawing/2014/main" val="20000"/>
                    </a:ext>
                  </a:extLst>
                </a:gridCol>
                <a:gridCol w="1440438">
                  <a:extLst>
                    <a:ext uri="{9D8B030D-6E8A-4147-A177-3AD203B41FA5}">
                      <a16:colId xmlns:a16="http://schemas.microsoft.com/office/drawing/2014/main" val="20001"/>
                    </a:ext>
                  </a:extLst>
                </a:gridCol>
                <a:gridCol w="1440438">
                  <a:extLst>
                    <a:ext uri="{9D8B030D-6E8A-4147-A177-3AD203B41FA5}">
                      <a16:colId xmlns:a16="http://schemas.microsoft.com/office/drawing/2014/main" val="20002"/>
                    </a:ext>
                  </a:extLst>
                </a:gridCol>
                <a:gridCol w="1440438">
                  <a:extLst>
                    <a:ext uri="{9D8B030D-6E8A-4147-A177-3AD203B41FA5}">
                      <a16:colId xmlns:a16="http://schemas.microsoft.com/office/drawing/2014/main" val="20003"/>
                    </a:ext>
                  </a:extLst>
                </a:gridCol>
              </a:tblGrid>
              <a:tr h="324000">
                <a:tc>
                  <a:txBody>
                    <a:bodyPr/>
                    <a:lstStyle/>
                    <a:p>
                      <a:pPr algn="l" fontAlgn="ctr"/>
                      <a:r>
                        <a:rPr lang="hr-HR" sz="1200" b="1" i="1" u="none" strike="noStrike" noProof="0" dirty="0">
                          <a:solidFill>
                            <a:srgbClr val="000000"/>
                          </a:solidFill>
                          <a:effectLst/>
                          <a:latin typeface="Arial" panose="020B0604020202020204" pitchFamily="34" charset="0"/>
                        </a:rPr>
                        <a:t> (</a:t>
                      </a:r>
                      <a:r>
                        <a:rPr lang="hr-HR" sz="1200" b="1" i="1" u="none" strike="noStrike" noProof="0" dirty="0" err="1">
                          <a:solidFill>
                            <a:srgbClr val="000000"/>
                          </a:solidFill>
                          <a:effectLst/>
                          <a:latin typeface="Arial" panose="020B0604020202020204" pitchFamily="34" charset="0"/>
                        </a:rPr>
                        <a:t>in</a:t>
                      </a:r>
                      <a:r>
                        <a:rPr lang="hr-HR" sz="1200" b="1" i="1" u="none" strike="noStrike" noProof="0" dirty="0">
                          <a:solidFill>
                            <a:srgbClr val="000000"/>
                          </a:solidFill>
                          <a:effectLst/>
                          <a:latin typeface="Arial" panose="020B0604020202020204" pitchFamily="34" charset="0"/>
                        </a:rPr>
                        <a:t> </a:t>
                      </a:r>
                      <a:r>
                        <a:rPr lang="hr-HR" sz="1200" b="1" i="1" u="none" strike="noStrike" noProof="0" dirty="0" err="1">
                          <a:solidFill>
                            <a:srgbClr val="000000"/>
                          </a:solidFill>
                          <a:effectLst/>
                          <a:latin typeface="Arial" panose="020B0604020202020204" pitchFamily="34" charset="0"/>
                        </a:rPr>
                        <a:t>EURm</a:t>
                      </a:r>
                      <a:r>
                        <a:rPr lang="hr-HR" sz="1200" b="1" i="1" u="none" strike="noStrike" noProof="0" dirty="0">
                          <a:solidFill>
                            <a:srgbClr val="000000"/>
                          </a:solidFill>
                          <a:effectLst/>
                          <a:latin typeface="Arial" panose="020B0604020202020204" pitchFamily="34" charset="0"/>
                        </a:rPr>
                        <a:t>)</a:t>
                      </a:r>
                      <a:r>
                        <a:rPr lang="hr-HR" sz="1200" b="1" i="1" u="none" strike="noStrike" baseline="30000" noProof="0" dirty="0">
                          <a:solidFill>
                            <a:srgbClr val="000000"/>
                          </a:solidFill>
                          <a:effectLst/>
                          <a:latin typeface="Arial" panose="020B0604020202020204" pitchFamily="34" charset="0"/>
                        </a:rPr>
                        <a:t>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hr-HR" sz="1200" b="1" i="0" u="none" strike="noStrike" baseline="0" noProof="0" dirty="0">
                          <a:solidFill>
                            <a:srgbClr val="000000"/>
                          </a:solidFill>
                          <a:effectLst/>
                          <a:latin typeface="Arial" panose="020B0604020202020204" pitchFamily="34" charset="0"/>
                        </a:rPr>
                        <a:t> </a:t>
                      </a:r>
                      <a:r>
                        <a:rPr lang="hr-HR" sz="1200" b="1" i="0" u="none" strike="noStrike" noProof="0" dirty="0">
                          <a:solidFill>
                            <a:srgbClr val="000000"/>
                          </a:solidFill>
                          <a:effectLst/>
                          <a:latin typeface="Arial" panose="020B0604020202020204" pitchFamily="34" charset="0"/>
                        </a:rPr>
                        <a:t>2022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hr-HR" sz="1200" b="1" i="0" u="none" strike="noStrike" noProof="0" dirty="0">
                          <a:solidFill>
                            <a:srgbClr val="000000"/>
                          </a:solidFill>
                          <a:effectLst/>
                          <a:latin typeface="Arial" panose="020B0604020202020204" pitchFamily="34" charset="0"/>
                        </a:rPr>
                        <a:t>1H2023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DDDDDD"/>
                    </a:solidFill>
                  </a:tcPr>
                </a:tc>
                <a:tc>
                  <a:txBody>
                    <a:bodyPr/>
                    <a:lstStyle/>
                    <a:p>
                      <a:pPr algn="ctr" fontAlgn="ctr"/>
                      <a:r>
                        <a:rPr lang="hr-HR" sz="1200" b="1" i="0" u="none" strike="noStrike" noProof="0" dirty="0">
                          <a:solidFill>
                            <a:srgbClr val="000000"/>
                          </a:solidFill>
                          <a:effectLst/>
                          <a:latin typeface="Arial" panose="020B0604020202020204" pitchFamily="34" charset="0"/>
                        </a:rPr>
                        <a:t>% </a:t>
                      </a:r>
                      <a:r>
                        <a:rPr lang="hr-HR" sz="1200" b="1" i="0" u="none" strike="noStrike" noProof="0" dirty="0" err="1">
                          <a:solidFill>
                            <a:srgbClr val="000000"/>
                          </a:solidFill>
                          <a:effectLst/>
                          <a:latin typeface="Arial" panose="020B0604020202020204" pitchFamily="34" charset="0"/>
                        </a:rPr>
                        <a:t>change</a:t>
                      </a:r>
                      <a:endParaRPr lang="hr-HR" sz="1200" b="1" i="0" u="none" strike="noStrike" noProof="0"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4000">
                <a:tc>
                  <a:txBody>
                    <a:bodyPr/>
                    <a:lstStyle/>
                    <a:p>
                      <a:pPr>
                        <a:lnSpc>
                          <a:spcPct val="107000"/>
                        </a:lnSpc>
                        <a:spcAft>
                          <a:spcPts val="0"/>
                        </a:spcAft>
                      </a:pPr>
                      <a:r>
                        <a:rPr lang="hr-HR"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Financial debt</a:t>
                      </a:r>
                      <a:r>
                        <a:rPr lang="hr-HR" sz="10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0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b"/>
                      <a:r>
                        <a:rPr lang="hr-HR" sz="1000" b="0" i="0" u="none" strike="noStrike" dirty="0">
                          <a:solidFill>
                            <a:srgbClr val="000000"/>
                          </a:solidFill>
                          <a:effectLst/>
                          <a:latin typeface="Arial" panose="020B0604020202020204" pitchFamily="34" charset="0"/>
                        </a:rPr>
                        <a:t>84.0</a:t>
                      </a:r>
                    </a:p>
                  </a:txBody>
                  <a:tcPr marL="0" marR="360000" marT="0"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r" fontAlgn="b"/>
                      <a:r>
                        <a:rPr lang="hr-HR" sz="1000" b="0" i="0" u="none" strike="noStrike" dirty="0">
                          <a:solidFill>
                            <a:srgbClr val="000000"/>
                          </a:solidFill>
                          <a:effectLst/>
                          <a:latin typeface="Arial" panose="020B0604020202020204" pitchFamily="34" charset="0"/>
                        </a:rPr>
                        <a:t>70.6</a:t>
                      </a:r>
                    </a:p>
                  </a:txBody>
                  <a:tcPr marL="0" marR="360000" marT="0"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DDDDDD"/>
                    </a:solidFill>
                  </a:tcPr>
                </a:tc>
                <a:tc>
                  <a:txBody>
                    <a:bodyPr/>
                    <a:lstStyle/>
                    <a:p>
                      <a:pPr algn="r" fontAlgn="b"/>
                      <a:r>
                        <a:rPr lang="hr-HR" sz="1000" b="0" i="0" u="none" strike="noStrike" dirty="0">
                          <a:solidFill>
                            <a:srgbClr val="000000"/>
                          </a:solidFill>
                          <a:effectLst/>
                          <a:latin typeface="Arial" panose="020B0604020202020204" pitchFamily="34" charset="0"/>
                        </a:rPr>
                        <a:t> (16.0%)</a:t>
                      </a:r>
                    </a:p>
                  </a:txBody>
                  <a:tcPr marL="0" marR="360000" marT="0"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4284503879"/>
                  </a:ext>
                </a:extLst>
              </a:tr>
              <a:tr h="324000">
                <a:tc>
                  <a:txBody>
                    <a:bodyPr/>
                    <a:lstStyle/>
                    <a:p>
                      <a:pPr>
                        <a:lnSpc>
                          <a:spcPct val="107000"/>
                        </a:lnSpc>
                        <a:spcAft>
                          <a:spcPts val="0"/>
                        </a:spcAft>
                      </a:pPr>
                      <a:r>
                        <a:rPr lang="hr-HR" sz="1000" dirty="0">
                          <a:solidFill>
                            <a:srgbClr val="000000"/>
                          </a:solidFill>
                          <a:effectLst/>
                          <a:latin typeface="Arial" panose="020B0604020202020204" pitchFamily="34" charset="0"/>
                          <a:ea typeface="+mn-ea"/>
                          <a:cs typeface="Times New Roman" panose="02020603050405020304" pitchFamily="18" charset="0"/>
                        </a:rPr>
                        <a:t>Cash </a:t>
                      </a:r>
                      <a:r>
                        <a:rPr lang="hr-HR" sz="1000" dirty="0" err="1">
                          <a:solidFill>
                            <a:srgbClr val="000000"/>
                          </a:solidFill>
                          <a:effectLst/>
                          <a:latin typeface="Arial" panose="020B0604020202020204" pitchFamily="34" charset="0"/>
                          <a:ea typeface="+mn-ea"/>
                          <a:cs typeface="Times New Roman" panose="02020603050405020304" pitchFamily="18" charset="0"/>
                        </a:rPr>
                        <a:t>and</a:t>
                      </a:r>
                      <a:r>
                        <a:rPr lang="hr-HR" sz="1000" dirty="0">
                          <a:solidFill>
                            <a:srgbClr val="000000"/>
                          </a:solidFill>
                          <a:effectLst/>
                          <a:latin typeface="Arial" panose="020B0604020202020204" pitchFamily="34" charset="0"/>
                          <a:ea typeface="+mn-ea"/>
                          <a:cs typeface="Times New Roman" panose="02020603050405020304" pitchFamily="18" charset="0"/>
                        </a:rPr>
                        <a:t> </a:t>
                      </a:r>
                      <a:r>
                        <a:rPr lang="hr-HR" sz="1000" dirty="0" err="1">
                          <a:solidFill>
                            <a:srgbClr val="000000"/>
                          </a:solidFill>
                          <a:effectLst/>
                          <a:latin typeface="Arial" panose="020B0604020202020204" pitchFamily="34" charset="0"/>
                          <a:ea typeface="+mn-ea"/>
                          <a:cs typeface="Times New Roman" panose="02020603050405020304" pitchFamily="18" charset="0"/>
                        </a:rPr>
                        <a:t>cash</a:t>
                      </a:r>
                      <a:r>
                        <a:rPr lang="hr-HR" sz="1000" dirty="0">
                          <a:solidFill>
                            <a:srgbClr val="000000"/>
                          </a:solidFill>
                          <a:effectLst/>
                          <a:latin typeface="Arial" panose="020B0604020202020204" pitchFamily="34" charset="0"/>
                          <a:ea typeface="+mn-ea"/>
                          <a:cs typeface="Times New Roman" panose="02020603050405020304" pitchFamily="18" charset="0"/>
                        </a:rPr>
                        <a:t> </a:t>
                      </a:r>
                      <a:r>
                        <a:rPr lang="hr-HR" sz="1000" dirty="0" err="1">
                          <a:solidFill>
                            <a:srgbClr val="000000"/>
                          </a:solidFill>
                          <a:effectLst/>
                          <a:latin typeface="Arial" panose="020B0604020202020204" pitchFamily="34" charset="0"/>
                          <a:ea typeface="+mn-ea"/>
                          <a:cs typeface="Times New Roman" panose="02020603050405020304" pitchFamily="18" charset="0"/>
                        </a:rPr>
                        <a:t>equivalents</a:t>
                      </a:r>
                      <a:endParaRPr lang="en-US" sz="1000" dirty="0">
                        <a:effectLst/>
                        <a:latin typeface="Calibri" panose="020F0502020204030204" pitchFamily="34" charset="0"/>
                        <a:ea typeface="+mn-ea"/>
                        <a:cs typeface="Times New Roman" panose="02020603050405020304" pitchFamily="18" charset="0"/>
                      </a:endParaRPr>
                    </a:p>
                  </a:txBody>
                  <a:tcPr marL="0" marR="6858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hr-HR" sz="1000" b="0" i="0" u="none" strike="noStrike" dirty="0">
                          <a:solidFill>
                            <a:srgbClr val="000000"/>
                          </a:solidFill>
                          <a:effectLst/>
                          <a:latin typeface="Arial" panose="020B0604020202020204" pitchFamily="34" charset="0"/>
                        </a:rPr>
                        <a:t>21.9</a:t>
                      </a:r>
                    </a:p>
                  </a:txBody>
                  <a:tcPr marL="0" marR="36000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hr-HR" sz="1000" b="0" i="0" u="none" strike="noStrike" dirty="0">
                          <a:solidFill>
                            <a:srgbClr val="000000"/>
                          </a:solidFill>
                          <a:effectLst/>
                          <a:latin typeface="Arial" panose="020B0604020202020204" pitchFamily="34" charset="0"/>
                        </a:rPr>
                        <a:t>50.7</a:t>
                      </a:r>
                    </a:p>
                  </a:txBody>
                  <a:tcPr marL="0" marR="36000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r" fontAlgn="b"/>
                      <a:r>
                        <a:rPr lang="hr-HR" sz="1000" b="0" i="0" u="none" strike="noStrike" dirty="0">
                          <a:solidFill>
                            <a:srgbClr val="000000"/>
                          </a:solidFill>
                          <a:effectLst/>
                          <a:latin typeface="Arial" panose="020B0604020202020204" pitchFamily="34" charset="0"/>
                        </a:rPr>
                        <a:t>131.4%</a:t>
                      </a:r>
                    </a:p>
                  </a:txBody>
                  <a:tcPr marL="0" marR="36000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311307"/>
                  </a:ext>
                </a:extLst>
              </a:tr>
              <a:tr h="324000">
                <a:tc>
                  <a:txBody>
                    <a:bodyPr/>
                    <a:lstStyle/>
                    <a:p>
                      <a:pPr algn="l" fontAlgn="ctr"/>
                      <a:r>
                        <a:rPr lang="en-US" sz="1000" b="0" i="0" u="none" strike="noStrike">
                          <a:solidFill>
                            <a:srgbClr val="000000"/>
                          </a:solidFill>
                          <a:effectLst/>
                          <a:latin typeface="Arial" panose="020B0604020202020204" pitchFamily="34" charset="0"/>
                        </a:rPr>
                        <a:t>Net debt</a:t>
                      </a:r>
                    </a:p>
                  </a:txBody>
                  <a:tcPr marL="0" marR="0" marT="0" marB="0" anchor="ctr">
                    <a:lnL>
                      <a:noFill/>
                    </a:lnL>
                    <a:lnR>
                      <a:noFill/>
                    </a:lnR>
                    <a:lnT w="6350" cap="flat" cmpd="sng" algn="ctr">
                      <a:noFill/>
                      <a:prstDash val="solid"/>
                      <a:round/>
                      <a:headEnd type="none" w="med" len="med"/>
                      <a:tailEnd type="none" w="med" len="med"/>
                    </a:lnT>
                    <a:lnB>
                      <a:noFill/>
                    </a:lnB>
                  </a:tcPr>
                </a:tc>
                <a:tc>
                  <a:txBody>
                    <a:bodyPr/>
                    <a:lstStyle/>
                    <a:p>
                      <a:pPr algn="r" fontAlgn="b"/>
                      <a:r>
                        <a:rPr lang="hr-HR" sz="1000" b="0" i="0" u="none" strike="noStrike" dirty="0">
                          <a:solidFill>
                            <a:srgbClr val="000000"/>
                          </a:solidFill>
                          <a:effectLst/>
                          <a:latin typeface="Arial" panose="020B0604020202020204" pitchFamily="34" charset="0"/>
                        </a:rPr>
                        <a:t>62.1</a:t>
                      </a:r>
                    </a:p>
                  </a:txBody>
                  <a:tcPr marL="0" marR="360000" marT="0" marB="0" anchor="ctr">
                    <a:lnL>
                      <a:noFill/>
                    </a:lnL>
                    <a:lnR>
                      <a:noFill/>
                    </a:lnR>
                    <a:lnT w="6350" cap="flat" cmpd="sng" algn="ctr">
                      <a:noFill/>
                      <a:prstDash val="solid"/>
                      <a:round/>
                      <a:headEnd type="none" w="med" len="med"/>
                      <a:tailEnd type="none" w="med" len="med"/>
                    </a:lnT>
                    <a:lnB>
                      <a:noFill/>
                    </a:lnB>
                    <a:noFill/>
                  </a:tcPr>
                </a:tc>
                <a:tc>
                  <a:txBody>
                    <a:bodyPr/>
                    <a:lstStyle/>
                    <a:p>
                      <a:pPr algn="r" fontAlgn="b"/>
                      <a:r>
                        <a:rPr lang="hr-HR" sz="1000" b="0" i="0" u="none" strike="noStrike" dirty="0">
                          <a:solidFill>
                            <a:srgbClr val="000000"/>
                          </a:solidFill>
                          <a:effectLst/>
                          <a:latin typeface="Arial" panose="020B0604020202020204" pitchFamily="34" charset="0"/>
                        </a:rPr>
                        <a:t>19.9</a:t>
                      </a:r>
                    </a:p>
                  </a:txBody>
                  <a:tcPr marL="0" marR="360000" marT="0" marB="0" anchor="ctr">
                    <a:lnL>
                      <a:noFill/>
                    </a:lnL>
                    <a:lnR>
                      <a:noFill/>
                    </a:lnR>
                    <a:lnT w="6350" cap="flat" cmpd="sng" algn="ctr">
                      <a:noFill/>
                      <a:prstDash val="solid"/>
                      <a:round/>
                      <a:headEnd type="none" w="med" len="med"/>
                      <a:tailEnd type="none" w="med" len="med"/>
                    </a:lnT>
                    <a:lnB>
                      <a:noFill/>
                    </a:lnB>
                    <a:solidFill>
                      <a:srgbClr val="DDDDDD"/>
                    </a:solidFill>
                  </a:tcPr>
                </a:tc>
                <a:tc>
                  <a:txBody>
                    <a:bodyPr/>
                    <a:lstStyle/>
                    <a:p>
                      <a:pPr algn="r" fontAlgn="b"/>
                      <a:r>
                        <a:rPr lang="hr-HR" sz="1000" b="0" i="0" u="none" strike="noStrike" dirty="0">
                          <a:solidFill>
                            <a:srgbClr val="000000"/>
                          </a:solidFill>
                          <a:effectLst/>
                          <a:latin typeface="Arial" panose="020B0604020202020204" pitchFamily="34" charset="0"/>
                        </a:rPr>
                        <a:t> (68.0%)</a:t>
                      </a:r>
                    </a:p>
                  </a:txBody>
                  <a:tcPr marL="0" marR="360000" marT="0" marB="0" anchor="ctr">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10001"/>
                  </a:ext>
                </a:extLst>
              </a:tr>
              <a:tr h="324000">
                <a:tc>
                  <a:txBody>
                    <a:bodyPr/>
                    <a:lstStyle/>
                    <a:p>
                      <a:pPr algn="l" fontAlgn="ctr"/>
                      <a:r>
                        <a:rPr lang="en-US" sz="1000" b="0" i="0" u="none" strike="noStrike">
                          <a:solidFill>
                            <a:srgbClr val="000000"/>
                          </a:solidFill>
                          <a:effectLst/>
                          <a:latin typeface="Arial" panose="020B0604020202020204" pitchFamily="34" charset="0"/>
                        </a:rPr>
                        <a:t>TTM interest expense</a:t>
                      </a:r>
                    </a:p>
                  </a:txBody>
                  <a:tcPr marL="0" marR="0" marT="0" marB="0" anchor="ctr">
                    <a:lnL>
                      <a:noFill/>
                    </a:lnL>
                    <a:lnR>
                      <a:noFill/>
                    </a:lnR>
                    <a:lnT>
                      <a:noFill/>
                    </a:lnT>
                    <a:lnB>
                      <a:noFill/>
                    </a:lnB>
                  </a:tcPr>
                </a:tc>
                <a:tc>
                  <a:txBody>
                    <a:bodyPr/>
                    <a:lstStyle/>
                    <a:p>
                      <a:pPr algn="r" fontAlgn="b"/>
                      <a:r>
                        <a:rPr lang="hr-HR" sz="1000" b="0" i="0" u="none" strike="noStrike" dirty="0">
                          <a:solidFill>
                            <a:srgbClr val="000000"/>
                          </a:solidFill>
                          <a:effectLst/>
                          <a:latin typeface="Arial" panose="020B0604020202020204" pitchFamily="34" charset="0"/>
                        </a:rPr>
                        <a:t>0.72</a:t>
                      </a:r>
                    </a:p>
                  </a:txBody>
                  <a:tcPr marL="0" marR="360000" marT="0" marB="0" anchor="ctr">
                    <a:lnL>
                      <a:noFill/>
                    </a:lnL>
                    <a:lnR>
                      <a:noFill/>
                    </a:lnR>
                    <a:lnT>
                      <a:noFill/>
                    </a:lnT>
                    <a:lnB>
                      <a:noFill/>
                    </a:lnB>
                    <a:noFill/>
                  </a:tcPr>
                </a:tc>
                <a:tc>
                  <a:txBody>
                    <a:bodyPr/>
                    <a:lstStyle/>
                    <a:p>
                      <a:pPr algn="r" fontAlgn="b"/>
                      <a:r>
                        <a:rPr lang="hr-HR" sz="1000" b="0" i="0" u="none" strike="noStrike" dirty="0">
                          <a:solidFill>
                            <a:srgbClr val="000000"/>
                          </a:solidFill>
                          <a:effectLst/>
                          <a:latin typeface="Arial" panose="020B0604020202020204" pitchFamily="34" charset="0"/>
                        </a:rPr>
                        <a:t>0.66</a:t>
                      </a:r>
                    </a:p>
                  </a:txBody>
                  <a:tcPr marL="0" marR="360000" marT="0" marB="0" anchor="ctr">
                    <a:lnL>
                      <a:noFill/>
                    </a:lnL>
                    <a:lnR>
                      <a:noFill/>
                    </a:lnR>
                    <a:lnT>
                      <a:noFill/>
                    </a:lnT>
                    <a:lnB>
                      <a:noFill/>
                    </a:lnB>
                    <a:solidFill>
                      <a:srgbClr val="DDDDDD"/>
                    </a:solidFill>
                  </a:tcPr>
                </a:tc>
                <a:tc>
                  <a:txBody>
                    <a:bodyPr/>
                    <a:lstStyle/>
                    <a:p>
                      <a:pPr algn="r" fontAlgn="b"/>
                      <a:r>
                        <a:rPr lang="hr-HR" sz="1000" b="0" i="0" u="none" strike="noStrike" dirty="0">
                          <a:solidFill>
                            <a:srgbClr val="000000"/>
                          </a:solidFill>
                          <a:effectLst/>
                          <a:latin typeface="Arial" panose="020B0604020202020204" pitchFamily="34" charset="0"/>
                        </a:rPr>
                        <a:t> (9.1%)</a:t>
                      </a:r>
                    </a:p>
                  </a:txBody>
                  <a:tcPr marL="0" marR="360000" marT="0" marB="0" anchor="ctr">
                    <a:lnL>
                      <a:noFill/>
                    </a:lnL>
                    <a:lnR>
                      <a:noFill/>
                    </a:lnR>
                    <a:lnT>
                      <a:noFill/>
                    </a:lnT>
                    <a:lnB>
                      <a:noFill/>
                    </a:lnB>
                  </a:tcPr>
                </a:tc>
                <a:extLst>
                  <a:ext uri="{0D108BD9-81ED-4DB2-BD59-A6C34878D82A}">
                    <a16:rowId xmlns:a16="http://schemas.microsoft.com/office/drawing/2014/main" val="10002"/>
                  </a:ext>
                </a:extLst>
              </a:tr>
              <a:tr h="324000">
                <a:tc>
                  <a:txBody>
                    <a:bodyPr/>
                    <a:lstStyle/>
                    <a:p>
                      <a:pPr algn="l" fontAlgn="ctr"/>
                      <a:r>
                        <a:rPr lang="en-US" sz="1000" b="0" i="0" u="none" strike="noStrike">
                          <a:solidFill>
                            <a:srgbClr val="000000"/>
                          </a:solidFill>
                          <a:effectLst/>
                          <a:latin typeface="Arial" panose="020B0604020202020204" pitchFamily="34" charset="0"/>
                        </a:rPr>
                        <a:t>Net debt / TTM EBITDA</a:t>
                      </a:r>
                    </a:p>
                  </a:txBody>
                  <a:tcPr marL="0" marR="0" marT="0" marB="0" anchor="ctr">
                    <a:lnL>
                      <a:noFill/>
                    </a:lnL>
                    <a:lnR>
                      <a:noFill/>
                    </a:lnR>
                    <a:lnT>
                      <a:noFill/>
                    </a:lnT>
                    <a:lnB>
                      <a:noFill/>
                    </a:lnB>
                  </a:tcPr>
                </a:tc>
                <a:tc>
                  <a:txBody>
                    <a:bodyPr/>
                    <a:lstStyle/>
                    <a:p>
                      <a:pPr algn="r" fontAlgn="b"/>
                      <a:r>
                        <a:rPr lang="hr-HR" sz="1000" b="0" i="0" u="none" strike="noStrike" dirty="0">
                          <a:solidFill>
                            <a:srgbClr val="000000"/>
                          </a:solidFill>
                          <a:effectLst/>
                          <a:latin typeface="Arial" panose="020B0604020202020204" pitchFamily="34" charset="0"/>
                        </a:rPr>
                        <a:t>0.75</a:t>
                      </a:r>
                    </a:p>
                  </a:txBody>
                  <a:tcPr marL="0" marR="360000" marT="0" marB="0" anchor="ctr">
                    <a:lnL>
                      <a:noFill/>
                    </a:lnL>
                    <a:lnR>
                      <a:noFill/>
                    </a:lnR>
                    <a:lnT>
                      <a:noFill/>
                    </a:lnT>
                    <a:lnB>
                      <a:noFill/>
                    </a:lnB>
                    <a:noFill/>
                  </a:tcPr>
                </a:tc>
                <a:tc>
                  <a:txBody>
                    <a:bodyPr/>
                    <a:lstStyle/>
                    <a:p>
                      <a:pPr algn="r" fontAlgn="b"/>
                      <a:r>
                        <a:rPr lang="hr-HR" sz="1000" b="0" i="0" u="none" strike="noStrike" dirty="0">
                          <a:solidFill>
                            <a:srgbClr val="000000"/>
                          </a:solidFill>
                          <a:effectLst/>
                          <a:latin typeface="Arial" panose="020B0604020202020204" pitchFamily="34" charset="0"/>
                        </a:rPr>
                        <a:t>0.24</a:t>
                      </a:r>
                    </a:p>
                  </a:txBody>
                  <a:tcPr marL="0" marR="360000" marT="0" marB="0" anchor="ctr">
                    <a:lnL>
                      <a:noFill/>
                    </a:lnL>
                    <a:lnR>
                      <a:noFill/>
                    </a:lnR>
                    <a:lnT>
                      <a:noFill/>
                    </a:lnT>
                    <a:lnB>
                      <a:noFill/>
                    </a:lnB>
                    <a:solidFill>
                      <a:srgbClr val="DDDDDD"/>
                    </a:solidFill>
                  </a:tcPr>
                </a:tc>
                <a:tc>
                  <a:txBody>
                    <a:bodyPr/>
                    <a:lstStyle/>
                    <a:p>
                      <a:pPr algn="r" fontAlgn="b"/>
                      <a:r>
                        <a:rPr lang="hr-HR" sz="1000" b="0" i="0" u="none" strike="noStrike" dirty="0">
                          <a:solidFill>
                            <a:srgbClr val="000000"/>
                          </a:solidFill>
                          <a:effectLst/>
                          <a:latin typeface="Arial" panose="020B0604020202020204" pitchFamily="34" charset="0"/>
                        </a:rPr>
                        <a:t>(0.68)</a:t>
                      </a:r>
                    </a:p>
                  </a:txBody>
                  <a:tcPr marL="0" marR="360000" marT="0" marB="0" anchor="ctr">
                    <a:lnL>
                      <a:noFill/>
                    </a:lnL>
                    <a:lnR>
                      <a:noFill/>
                    </a:lnR>
                    <a:lnT>
                      <a:noFill/>
                    </a:lnT>
                    <a:lnB>
                      <a:noFill/>
                    </a:lnB>
                  </a:tcPr>
                </a:tc>
                <a:extLst>
                  <a:ext uri="{0D108BD9-81ED-4DB2-BD59-A6C34878D82A}">
                    <a16:rowId xmlns:a16="http://schemas.microsoft.com/office/drawing/2014/main" val="10003"/>
                  </a:ext>
                </a:extLst>
              </a:tr>
              <a:tr h="324000">
                <a:tc>
                  <a:txBody>
                    <a:bodyPr/>
                    <a:lstStyle/>
                    <a:p>
                      <a:pPr algn="l" fontAlgn="ctr"/>
                      <a:r>
                        <a:rPr lang="en-US" sz="1000" b="0" i="0" u="none" strike="noStrike" dirty="0">
                          <a:solidFill>
                            <a:srgbClr val="000000"/>
                          </a:solidFill>
                          <a:effectLst/>
                          <a:latin typeface="Arial" panose="020B0604020202020204" pitchFamily="34" charset="0"/>
                        </a:rPr>
                        <a:t>EBIT / Interest expense</a:t>
                      </a:r>
                    </a:p>
                  </a:txBody>
                  <a:tcPr marL="0" marR="0" marT="0" marB="0" anchor="ctr">
                    <a:lnL>
                      <a:noFill/>
                    </a:lnL>
                    <a:lnR>
                      <a:noFill/>
                    </a:lnR>
                    <a:lnT>
                      <a:noFill/>
                    </a:lnT>
                    <a:lnB>
                      <a:noFill/>
                    </a:lnB>
                  </a:tcPr>
                </a:tc>
                <a:tc>
                  <a:txBody>
                    <a:bodyPr/>
                    <a:lstStyle/>
                    <a:p>
                      <a:pPr algn="r" fontAlgn="b"/>
                      <a:r>
                        <a:rPr lang="hr-HR" sz="1000" b="0" i="0" u="none" strike="noStrike" dirty="0">
                          <a:solidFill>
                            <a:srgbClr val="000000"/>
                          </a:solidFill>
                          <a:effectLst/>
                          <a:latin typeface="Arial" panose="020B0604020202020204" pitchFamily="34" charset="0"/>
                        </a:rPr>
                        <a:t>73.3</a:t>
                      </a:r>
                    </a:p>
                  </a:txBody>
                  <a:tcPr marL="0" marR="360000" marT="0" marB="0" anchor="ctr">
                    <a:lnL>
                      <a:noFill/>
                    </a:lnL>
                    <a:lnR>
                      <a:noFill/>
                    </a:lnR>
                    <a:lnT>
                      <a:noFill/>
                    </a:lnT>
                    <a:lnB>
                      <a:noFill/>
                    </a:lnB>
                    <a:noFill/>
                  </a:tcPr>
                </a:tc>
                <a:tc>
                  <a:txBody>
                    <a:bodyPr/>
                    <a:lstStyle/>
                    <a:p>
                      <a:pPr algn="r" fontAlgn="b"/>
                      <a:r>
                        <a:rPr lang="hr-HR" sz="1000" b="0" i="0" u="none" strike="noStrike" dirty="0">
                          <a:solidFill>
                            <a:srgbClr val="000000"/>
                          </a:solidFill>
                          <a:effectLst/>
                          <a:latin typeface="Arial" panose="020B0604020202020204" pitchFamily="34" charset="0"/>
                        </a:rPr>
                        <a:t>80.4</a:t>
                      </a:r>
                    </a:p>
                  </a:txBody>
                  <a:tcPr marL="0" marR="360000" marT="0" marB="0" anchor="ctr">
                    <a:lnL>
                      <a:noFill/>
                    </a:lnL>
                    <a:lnR>
                      <a:noFill/>
                    </a:lnR>
                    <a:lnT>
                      <a:noFill/>
                    </a:lnT>
                    <a:lnB>
                      <a:noFill/>
                    </a:lnB>
                    <a:solidFill>
                      <a:srgbClr val="DDDDDD"/>
                    </a:solidFill>
                  </a:tcPr>
                </a:tc>
                <a:tc>
                  <a:txBody>
                    <a:bodyPr/>
                    <a:lstStyle/>
                    <a:p>
                      <a:pPr algn="r" fontAlgn="b"/>
                      <a:r>
                        <a:rPr lang="hr-HR" sz="1000" b="0" i="0" u="none" strike="noStrike" dirty="0">
                          <a:solidFill>
                            <a:srgbClr val="000000"/>
                          </a:solidFill>
                          <a:effectLst/>
                          <a:latin typeface="Arial" panose="020B0604020202020204" pitchFamily="34" charset="0"/>
                        </a:rPr>
                        <a:t>9.8%</a:t>
                      </a:r>
                    </a:p>
                  </a:txBody>
                  <a:tcPr marL="0" marR="360000" marT="0" marB="0" anchor="ctr">
                    <a:lnL>
                      <a:noFill/>
                    </a:lnL>
                    <a:lnR>
                      <a:noFill/>
                    </a:lnR>
                    <a:lnT>
                      <a:noFill/>
                    </a:lnT>
                    <a:lnB>
                      <a:noFill/>
                    </a:lnB>
                  </a:tcPr>
                </a:tc>
                <a:extLst>
                  <a:ext uri="{0D108BD9-81ED-4DB2-BD59-A6C34878D82A}">
                    <a16:rowId xmlns:a16="http://schemas.microsoft.com/office/drawing/2014/main" val="10004"/>
                  </a:ext>
                </a:extLst>
              </a:tr>
              <a:tr h="324000">
                <a:tc>
                  <a:txBody>
                    <a:bodyPr/>
                    <a:lstStyle/>
                    <a:p>
                      <a:pPr algn="l" fontAlgn="ctr"/>
                      <a:r>
                        <a:rPr lang="en-US" sz="1000" b="0" i="0" u="none" strike="noStrike" dirty="0">
                          <a:solidFill>
                            <a:srgbClr val="000000"/>
                          </a:solidFill>
                          <a:effectLst/>
                          <a:latin typeface="Arial" panose="020B0604020202020204" pitchFamily="34" charset="0"/>
                        </a:rPr>
                        <a:t>Equity to total assets ratio</a:t>
                      </a:r>
                    </a:p>
                  </a:txBody>
                  <a:tcPr marL="0" marR="0" marT="0" marB="0" anchor="ctr">
                    <a:lnL>
                      <a:noFill/>
                    </a:lnL>
                    <a:lnR>
                      <a:noFill/>
                    </a:lnR>
                    <a:lnT>
                      <a:noFill/>
                    </a:lnT>
                    <a:lnB>
                      <a:noFill/>
                    </a:lnB>
                  </a:tcPr>
                </a:tc>
                <a:tc>
                  <a:txBody>
                    <a:bodyPr/>
                    <a:lstStyle/>
                    <a:p>
                      <a:pPr algn="r" fontAlgn="b"/>
                      <a:r>
                        <a:rPr lang="hr-HR" sz="1000" b="0" i="0" u="none" strike="noStrike" dirty="0">
                          <a:solidFill>
                            <a:srgbClr val="000000"/>
                          </a:solidFill>
                          <a:effectLst/>
                          <a:latin typeface="Arial" panose="020B0604020202020204" pitchFamily="34" charset="0"/>
                        </a:rPr>
                        <a:t>71.8%</a:t>
                      </a:r>
                    </a:p>
                  </a:txBody>
                  <a:tcPr marL="0" marR="360000" marT="0" marB="0" anchor="ctr">
                    <a:lnL>
                      <a:noFill/>
                    </a:lnL>
                    <a:lnR>
                      <a:noFill/>
                    </a:lnR>
                    <a:lnT>
                      <a:noFill/>
                    </a:lnT>
                    <a:lnB>
                      <a:noFill/>
                    </a:lnB>
                    <a:noFill/>
                  </a:tcPr>
                </a:tc>
                <a:tc>
                  <a:txBody>
                    <a:bodyPr/>
                    <a:lstStyle/>
                    <a:p>
                      <a:pPr algn="r" fontAlgn="b"/>
                      <a:r>
                        <a:rPr lang="hr-HR" sz="1000" b="0" i="0" u="none" strike="noStrike" dirty="0">
                          <a:solidFill>
                            <a:srgbClr val="000000"/>
                          </a:solidFill>
                          <a:effectLst/>
                          <a:latin typeface="Arial" panose="020B0604020202020204" pitchFamily="34" charset="0"/>
                        </a:rPr>
                        <a:t>72.2%</a:t>
                      </a:r>
                    </a:p>
                  </a:txBody>
                  <a:tcPr marL="0" marR="360000" marT="0" marB="0" anchor="ctr">
                    <a:lnL>
                      <a:noFill/>
                    </a:lnL>
                    <a:lnR>
                      <a:noFill/>
                    </a:lnR>
                    <a:lnT>
                      <a:noFill/>
                    </a:lnT>
                    <a:lnB>
                      <a:noFill/>
                    </a:lnB>
                    <a:solidFill>
                      <a:srgbClr val="DDDDDD"/>
                    </a:solidFill>
                  </a:tcPr>
                </a:tc>
                <a:tc>
                  <a:txBody>
                    <a:bodyPr/>
                    <a:lstStyle/>
                    <a:p>
                      <a:pPr algn="r" fontAlgn="b"/>
                      <a:r>
                        <a:rPr lang="hr-HR" sz="1000" b="0" i="0" u="none" strike="noStrike" dirty="0">
                          <a:solidFill>
                            <a:srgbClr val="000000"/>
                          </a:solidFill>
                          <a:effectLst/>
                          <a:latin typeface="Arial" panose="020B0604020202020204" pitchFamily="34" charset="0"/>
                        </a:rPr>
                        <a:t>+42 </a:t>
                      </a:r>
                      <a:r>
                        <a:rPr lang="hr-HR" sz="1000" b="0" i="0" u="none" strike="noStrike" dirty="0" err="1">
                          <a:solidFill>
                            <a:srgbClr val="000000"/>
                          </a:solidFill>
                          <a:effectLst/>
                          <a:latin typeface="Arial" panose="020B0604020202020204" pitchFamily="34" charset="0"/>
                        </a:rPr>
                        <a:t>bp</a:t>
                      </a:r>
                      <a:endParaRPr lang="hr-HR" sz="1000" b="0" i="0" u="none" strike="noStrike" dirty="0">
                        <a:solidFill>
                          <a:srgbClr val="000000"/>
                        </a:solidFill>
                        <a:effectLst/>
                        <a:latin typeface="Arial" panose="020B0604020202020204" pitchFamily="34" charset="0"/>
                      </a:endParaRPr>
                    </a:p>
                  </a:txBody>
                  <a:tcPr marL="0" marR="360000" marT="0" marB="0" anchor="ctr">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5" name="Slide Number Placeholder 4">
            <a:extLst>
              <a:ext uri="{FF2B5EF4-FFF2-40B4-BE49-F238E27FC236}">
                <a16:creationId xmlns:a16="http://schemas.microsoft.com/office/drawing/2014/main" id="{573CFD4E-E88C-22AE-61CA-318AC79777F4}"/>
              </a:ext>
            </a:extLst>
          </p:cNvPr>
          <p:cNvSpPr>
            <a:spLocks noGrp="1"/>
          </p:cNvSpPr>
          <p:nvPr>
            <p:ph type="sldNum" sz="quarter" idx="4"/>
          </p:nvPr>
        </p:nvSpPr>
        <p:spPr/>
        <p:txBody>
          <a:bodyPr/>
          <a:lstStyle/>
          <a:p>
            <a:fld id="{03C49B60-8C98-4D63-B047-F5300F692749}" type="slidenum">
              <a:rPr lang="hr-HR" smtClean="0"/>
              <a:pPr/>
              <a:t>9</a:t>
            </a:fld>
            <a:endParaRPr lang="hr-HR"/>
          </a:p>
        </p:txBody>
      </p:sp>
      <p:graphicFrame>
        <p:nvGraphicFramePr>
          <p:cNvPr id="2" name="Chart 1">
            <a:extLst>
              <a:ext uri="{FF2B5EF4-FFF2-40B4-BE49-F238E27FC236}">
                <a16:creationId xmlns:a16="http://schemas.microsoft.com/office/drawing/2014/main" id="{00000000-0008-0000-0900-000014000000}"/>
              </a:ext>
            </a:extLst>
          </p:cNvPr>
          <p:cNvGraphicFramePr>
            <a:graphicFrameLocks/>
          </p:cNvGraphicFramePr>
          <p:nvPr>
            <p:extLst>
              <p:ext uri="{D42A27DB-BD31-4B8C-83A1-F6EECF244321}">
                <p14:modId xmlns:p14="http://schemas.microsoft.com/office/powerpoint/2010/main" val="4201170607"/>
              </p:ext>
            </p:extLst>
          </p:nvPr>
        </p:nvGraphicFramePr>
        <p:xfrm>
          <a:off x="7780670" y="697324"/>
          <a:ext cx="4136347" cy="27542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0000000-0008-0000-0900-00000E000000}"/>
              </a:ext>
            </a:extLst>
          </p:cNvPr>
          <p:cNvGraphicFramePr>
            <a:graphicFrameLocks/>
          </p:cNvGraphicFramePr>
          <p:nvPr>
            <p:extLst>
              <p:ext uri="{D42A27DB-BD31-4B8C-83A1-F6EECF244321}">
                <p14:modId xmlns:p14="http://schemas.microsoft.com/office/powerpoint/2010/main" val="2732781240"/>
              </p:ext>
            </p:extLst>
          </p:nvPr>
        </p:nvGraphicFramePr>
        <p:xfrm>
          <a:off x="5806661" y="3600000"/>
          <a:ext cx="6035147" cy="27000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73585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7902</TotalTime>
  <Words>3288</Words>
  <Application>Microsoft Office PowerPoint</Application>
  <PresentationFormat>Widescreen</PresentationFormat>
  <Paragraphs>601</Paragraphs>
  <Slides>13</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Podravka 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Pobi Mihovil</dc:creator>
  <cp:lastModifiedBy>Sumić David</cp:lastModifiedBy>
  <cp:revision>1146</cp:revision>
  <cp:lastPrinted>2023-03-02T13:20:45Z</cp:lastPrinted>
  <dcterms:created xsi:type="dcterms:W3CDTF">2019-06-26T11:11:34Z</dcterms:created>
  <dcterms:modified xsi:type="dcterms:W3CDTF">2023-07-21T14:42:58Z</dcterms:modified>
</cp:coreProperties>
</file>